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notesSlides/notesSlide12.xml" ContentType="application/vnd.openxmlformats-officedocument.presentationml.notesSlide+xml"/>
  <Override PartName="/ppt/charts/chart5.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notesSlides/notesSlide18.xml" ContentType="application/vnd.openxmlformats-officedocument.presentationml.notesSlide+xml"/>
  <Override PartName="/ppt/charts/chart7.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notesSlides/notesSlide24.xml" ContentType="application/vnd.openxmlformats-officedocument.presentationml.notesSlide+xml"/>
  <Override PartName="/ppt/charts/chart9.xml" ContentType="application/vnd.openxmlformats-officedocument.drawingml.chart+xml"/>
  <Override PartName="/ppt/notesSlides/notesSlide25.xml" ContentType="application/vnd.openxmlformats-officedocument.presentationml.notesSlide+xml"/>
  <Override PartName="/ppt/charts/chart10.xml" ContentType="application/vnd.openxmlformats-officedocument.drawingml.chart+xml"/>
  <Override PartName="/ppt/notesSlides/notesSlide26.xml" ContentType="application/vnd.openxmlformats-officedocument.presentationml.notesSlide+xml"/>
  <Override PartName="/ppt/charts/chart11.xml" ContentType="application/vnd.openxmlformats-officedocument.drawingml.chart+xml"/>
  <Override PartName="/ppt/notesSlides/notesSlide27.xml" ContentType="application/vnd.openxmlformats-officedocument.presentationml.notesSlide+xml"/>
  <Override PartName="/ppt/charts/chart12.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3.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4.xml" ContentType="application/vnd.openxmlformats-officedocument.drawingml.chart+xml"/>
  <Override PartName="/ppt/notesSlides/notesSlide39.xml" ContentType="application/vnd.openxmlformats-officedocument.presentationml.notesSlide+xml"/>
  <Override PartName="/ppt/charts/chart15.xml" ContentType="application/vnd.openxmlformats-officedocument.drawingml.chart+xml"/>
  <Override PartName="/ppt/notesSlides/notesSlide40.xml" ContentType="application/vnd.openxmlformats-officedocument.presentationml.notesSlide+xml"/>
  <Override PartName="/ppt/charts/chart16.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7.xml" ContentType="application/vnd.openxmlformats-officedocument.drawingml.chart+xml"/>
  <Override PartName="/ppt/notesSlides/notesSlide44.xml" ContentType="application/vnd.openxmlformats-officedocument.presentationml.notesSlide+xml"/>
  <Override PartName="/ppt/charts/chart1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301" r:id="rId4"/>
    <p:sldId id="300" r:id="rId5"/>
    <p:sldId id="258" r:id="rId6"/>
    <p:sldId id="302" r:id="rId7"/>
    <p:sldId id="259" r:id="rId8"/>
    <p:sldId id="260" r:id="rId9"/>
    <p:sldId id="261" r:id="rId10"/>
    <p:sldId id="262" r:id="rId11"/>
    <p:sldId id="263" r:id="rId12"/>
    <p:sldId id="264" r:id="rId13"/>
    <p:sldId id="265" r:id="rId14"/>
    <p:sldId id="280" r:id="rId15"/>
    <p:sldId id="281" r:id="rId16"/>
    <p:sldId id="303" r:id="rId17"/>
    <p:sldId id="304"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D1"/>
          </a:solidFill>
        </a:fill>
      </a:tcStyle>
    </a:wholeTbl>
    <a:band2H>
      <a:tcTxStyle/>
      <a:tcStyle>
        <a:tcBdr/>
        <a:fill>
          <a:solidFill>
            <a:srgbClr val="E7E7E9"/>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CF6"/>
          </a:solidFill>
        </a:fill>
      </a:tcStyle>
    </a:wholeTbl>
    <a:band2H>
      <a:tcTxStyle/>
      <a:tcStyle>
        <a:tcBdr/>
        <a:fill>
          <a:solidFill>
            <a:srgbClr val="E8F6FB"/>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CD1"/>
          </a:solidFill>
        </a:fill>
      </a:tcStyle>
    </a:wholeTbl>
    <a:band2H>
      <a:tcTxStyle/>
      <a:tcStyle>
        <a:tcBdr/>
        <a:fill>
          <a:solidFill>
            <a:srgbClr val="E8EEE9"/>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64060"/>
  </p:normalViewPr>
  <p:slideViewPr>
    <p:cSldViewPr snapToGrid="0" snapToObjects="1">
      <p:cViewPr varScale="1">
        <p:scale>
          <a:sx n="79" d="100"/>
          <a:sy n="79"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0453299999999996E-2"/>
          <c:y val="0.122513"/>
          <c:w val="0.92454700000000001"/>
          <c:h val="0.78139400000000003"/>
        </c:manualLayout>
      </c:layout>
      <c:barChart>
        <c:barDir val="col"/>
        <c:grouping val="clustered"/>
        <c:varyColors val="0"/>
        <c:ser>
          <c:idx val="0"/>
          <c:order val="0"/>
          <c:tx>
            <c:strRef>
              <c:f>Sheet1!$B$1</c:f>
              <c:strCache>
                <c:ptCount val="1"/>
                <c:pt idx="0">
                  <c:v>Port 21</c:v>
                </c:pt>
              </c:strCache>
            </c:strRef>
          </c:tx>
          <c:spPr>
            <a:solidFill>
              <a:srgbClr val="2E578C"/>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NS</c:v>
                </c:pt>
                <c:pt idx="2">
                  <c:v>NFLD</c:v>
                </c:pt>
                <c:pt idx="3">
                  <c:v>PEI</c:v>
                </c:pt>
              </c:strCache>
            </c:strRef>
          </c:cat>
          <c:val>
            <c:numRef>
              <c:f>Sheet1!$B$2:$B$5</c:f>
              <c:numCache>
                <c:formatCode>General</c:formatCode>
                <c:ptCount val="4"/>
                <c:pt idx="0">
                  <c:v>2464</c:v>
                </c:pt>
                <c:pt idx="1">
                  <c:v>897</c:v>
                </c:pt>
                <c:pt idx="2">
                  <c:v>187</c:v>
                </c:pt>
                <c:pt idx="3">
                  <c:v>130</c:v>
                </c:pt>
              </c:numCache>
            </c:numRef>
          </c:val>
          <c:extLst>
            <c:ext xmlns:c16="http://schemas.microsoft.com/office/drawing/2014/chart" uri="{C3380CC4-5D6E-409C-BE32-E72D297353CC}">
              <c16:uniqueId val="{00000000-CFE7-EC4A-A9FB-130B89005BDD}"/>
            </c:ext>
          </c:extLst>
        </c:ser>
        <c:ser>
          <c:idx val="1"/>
          <c:order val="1"/>
          <c:tx>
            <c:strRef>
              <c:f>Sheet1!$C$1</c:f>
              <c:strCache>
                <c:ptCount val="1"/>
                <c:pt idx="0">
                  <c:v>Port 23</c:v>
                </c:pt>
              </c:strCache>
            </c:strRef>
          </c:tx>
          <c:spPr>
            <a:solidFill>
              <a:srgbClr val="5D9648"/>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NS</c:v>
                </c:pt>
                <c:pt idx="2">
                  <c:v>NFLD</c:v>
                </c:pt>
                <c:pt idx="3">
                  <c:v>PEI</c:v>
                </c:pt>
              </c:strCache>
            </c:strRef>
          </c:cat>
          <c:val>
            <c:numRef>
              <c:f>Sheet1!$C$2:$C$5</c:f>
              <c:numCache>
                <c:formatCode>General</c:formatCode>
                <c:ptCount val="4"/>
                <c:pt idx="0">
                  <c:v>222</c:v>
                </c:pt>
                <c:pt idx="1">
                  <c:v>549</c:v>
                </c:pt>
                <c:pt idx="2">
                  <c:v>164</c:v>
                </c:pt>
                <c:pt idx="3">
                  <c:v>742</c:v>
                </c:pt>
              </c:numCache>
            </c:numRef>
          </c:val>
          <c:extLst>
            <c:ext xmlns:c16="http://schemas.microsoft.com/office/drawing/2014/chart" uri="{C3380CC4-5D6E-409C-BE32-E72D297353CC}">
              <c16:uniqueId val="{00000001-CFE7-EC4A-A9FB-130B89005BDD}"/>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750"/>
        <c:minorUnit val="375"/>
      </c:valAx>
      <c:spPr>
        <a:noFill/>
        <a:ln w="12700" cap="flat">
          <a:solidFill>
            <a:srgbClr val="000000"/>
          </a:solidFill>
          <a:prstDash val="solid"/>
          <a:miter lim="400000"/>
        </a:ln>
        <a:effectLst/>
      </c:spPr>
    </c:plotArea>
    <c:legend>
      <c:legendPos val="t"/>
      <c:layout>
        <c:manualLayout>
          <c:xMode val="edge"/>
          <c:yMode val="edge"/>
          <c:x val="6.2633999999999995E-2"/>
          <c:y val="0"/>
          <c:w val="0.88743000000000005"/>
          <c:h val="8.7340699999999993E-2"/>
        </c:manualLayout>
      </c:layout>
      <c:overlay val="1"/>
      <c:spPr>
        <a:noFill/>
        <a:ln w="12700" cap="flat">
          <a:noFill/>
          <a:miter lim="400000"/>
        </a:ln>
        <a:effectLst/>
      </c:spPr>
      <c:txPr>
        <a:bodyPr rot="0"/>
        <a:lstStyle/>
        <a:p>
          <a:pPr>
            <a:defRPr sz="1800" b="0" i="0" u="none" strike="noStrike">
              <a:solidFill>
                <a:srgbClr val="000000"/>
              </a:solidFill>
              <a:latin typeface="Gill Sans MT"/>
            </a:defRPr>
          </a:pPr>
          <a:endParaRPr lang="en-US"/>
        </a:p>
      </c:txPr>
    </c:legend>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93</c:v>
                </c:pt>
                <c:pt idx="1">
                  <c:v>115</c:v>
                </c:pt>
                <c:pt idx="2">
                  <c:v>268</c:v>
                </c:pt>
                <c:pt idx="3">
                  <c:v>39</c:v>
                </c:pt>
              </c:numCache>
            </c:numRef>
          </c:val>
          <c:extLst>
            <c:ext xmlns:c16="http://schemas.microsoft.com/office/drawing/2014/chart" uri="{C3380CC4-5D6E-409C-BE32-E72D297353CC}">
              <c16:uniqueId val="{00000000-A398-B84A-BC39-841512321853}"/>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75"/>
        <c:minorUnit val="3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323</c:v>
                </c:pt>
                <c:pt idx="1">
                  <c:v>32</c:v>
                </c:pt>
                <c:pt idx="2">
                  <c:v>90</c:v>
                </c:pt>
                <c:pt idx="3">
                  <c:v>9</c:v>
                </c:pt>
              </c:numCache>
            </c:numRef>
          </c:val>
          <c:extLst>
            <c:ext xmlns:c16="http://schemas.microsoft.com/office/drawing/2014/chart" uri="{C3380CC4-5D6E-409C-BE32-E72D297353CC}">
              <c16:uniqueId val="{00000000-FF80-7A4D-A984-850FE8D0E312}"/>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100"/>
        <c:minorUnit val="50"/>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483</c:v>
                </c:pt>
                <c:pt idx="1">
                  <c:v>205</c:v>
                </c:pt>
                <c:pt idx="2">
                  <c:v>809</c:v>
                </c:pt>
                <c:pt idx="3">
                  <c:v>74</c:v>
                </c:pt>
              </c:numCache>
            </c:numRef>
          </c:val>
          <c:extLst>
            <c:ext xmlns:c16="http://schemas.microsoft.com/office/drawing/2014/chart" uri="{C3380CC4-5D6E-409C-BE32-E72D297353CC}">
              <c16:uniqueId val="{00000000-254C-5243-97EC-4CC803DFBA9D}"/>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225"/>
        <c:minorUnit val="112.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1337</c:v>
                </c:pt>
                <c:pt idx="1">
                  <c:v>665</c:v>
                </c:pt>
                <c:pt idx="2">
                  <c:v>6063</c:v>
                </c:pt>
                <c:pt idx="3">
                  <c:v>219</c:v>
                </c:pt>
              </c:numCache>
            </c:numRef>
          </c:val>
          <c:extLst>
            <c:ext xmlns:c16="http://schemas.microsoft.com/office/drawing/2014/chart" uri="{C3380CC4-5D6E-409C-BE32-E72D297353CC}">
              <c16:uniqueId val="{00000000-3187-9340-8190-19002DB27204}"/>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1750"/>
        <c:minorUnit val="8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3928700000000005E-2"/>
          <c:y val="0.124501"/>
          <c:w val="0.93107099999999998"/>
          <c:h val="0.77183299999999999"/>
        </c:manualLayout>
      </c:layout>
      <c:barChart>
        <c:barDir val="col"/>
        <c:grouping val="clustered"/>
        <c:varyColors val="0"/>
        <c:ser>
          <c:idx val="0"/>
          <c:order val="0"/>
          <c:tx>
            <c:strRef>
              <c:f>Sheet1!$A$2</c:f>
              <c:strCache>
                <c:ptCount val="1"/>
                <c:pt idx="0">
                  <c:v>Windows 7</c:v>
                </c:pt>
              </c:strCache>
            </c:strRef>
          </c:tx>
          <c:spPr>
            <a:solidFill>
              <a:srgbClr val="2E578C"/>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Nova Scotia</c:v>
                </c:pt>
                <c:pt idx="1">
                  <c:v>New Brunswick</c:v>
                </c:pt>
                <c:pt idx="2">
                  <c:v>PEI</c:v>
                </c:pt>
                <c:pt idx="3">
                  <c:v>Newfoundland</c:v>
                </c:pt>
              </c:strCache>
            </c:strRef>
          </c:cat>
          <c:val>
            <c:numRef>
              <c:f>Sheet1!$B$2:$E$2</c:f>
              <c:numCache>
                <c:formatCode>General</c:formatCode>
                <c:ptCount val="4"/>
                <c:pt idx="0">
                  <c:v>137</c:v>
                </c:pt>
                <c:pt idx="1">
                  <c:v>53</c:v>
                </c:pt>
                <c:pt idx="2">
                  <c:v>11</c:v>
                </c:pt>
                <c:pt idx="3">
                  <c:v>10</c:v>
                </c:pt>
              </c:numCache>
            </c:numRef>
          </c:val>
          <c:extLst>
            <c:ext xmlns:c16="http://schemas.microsoft.com/office/drawing/2014/chart" uri="{C3380CC4-5D6E-409C-BE32-E72D297353CC}">
              <c16:uniqueId val="{00000000-C4F7-F744-A5E0-BF15103C5EA9}"/>
            </c:ext>
          </c:extLst>
        </c:ser>
        <c:ser>
          <c:idx val="1"/>
          <c:order val="1"/>
          <c:tx>
            <c:strRef>
              <c:f>Sheet1!$A$3</c:f>
              <c:strCache>
                <c:ptCount val="1"/>
                <c:pt idx="0">
                  <c:v>Windows 2008</c:v>
                </c:pt>
              </c:strCache>
            </c:strRef>
          </c:tx>
          <c:spPr>
            <a:solidFill>
              <a:srgbClr val="5D9648"/>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Nova Scotia</c:v>
                </c:pt>
                <c:pt idx="1">
                  <c:v>New Brunswick</c:v>
                </c:pt>
                <c:pt idx="2">
                  <c:v>PEI</c:v>
                </c:pt>
                <c:pt idx="3">
                  <c:v>Newfoundland</c:v>
                </c:pt>
              </c:strCache>
            </c:strRef>
          </c:cat>
          <c:val>
            <c:numRef>
              <c:f>Sheet1!$B$3:$E$3</c:f>
              <c:numCache>
                <c:formatCode>General</c:formatCode>
                <c:ptCount val="4"/>
                <c:pt idx="0">
                  <c:v>5</c:v>
                </c:pt>
                <c:pt idx="1">
                  <c:v>19</c:v>
                </c:pt>
                <c:pt idx="2">
                  <c:v>0</c:v>
                </c:pt>
                <c:pt idx="3">
                  <c:v>2</c:v>
                </c:pt>
              </c:numCache>
            </c:numRef>
          </c:val>
          <c:extLst>
            <c:ext xmlns:c16="http://schemas.microsoft.com/office/drawing/2014/chart" uri="{C3380CC4-5D6E-409C-BE32-E72D297353CC}">
              <c16:uniqueId val="{00000001-C4F7-F744-A5E0-BF15103C5EA9}"/>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35"/>
        <c:minorUnit val="17.5"/>
      </c:valAx>
      <c:spPr>
        <a:noFill/>
        <a:ln w="12700" cap="flat">
          <a:solidFill>
            <a:srgbClr val="000000"/>
          </a:solidFill>
          <a:prstDash val="solid"/>
          <a:miter lim="400000"/>
        </a:ln>
        <a:effectLst/>
      </c:spPr>
    </c:plotArea>
    <c:legend>
      <c:legendPos val="t"/>
      <c:layout>
        <c:manualLayout>
          <c:xMode val="edge"/>
          <c:yMode val="edge"/>
          <c:x val="5.0631799999999998E-2"/>
          <c:y val="0"/>
          <c:w val="0.89873599999999998"/>
          <c:h val="9.2987700000000006E-2"/>
        </c:manualLayout>
      </c:layout>
      <c:overlay val="1"/>
      <c:spPr>
        <a:noFill/>
        <a:ln w="12700" cap="flat">
          <a:noFill/>
          <a:miter lim="400000"/>
        </a:ln>
        <a:effectLst/>
      </c:spPr>
      <c:txPr>
        <a:bodyPr rot="0"/>
        <a:lstStyle/>
        <a:p>
          <a:pPr>
            <a:defRPr sz="1800" b="0" i="0" u="none" strike="noStrike">
              <a:solidFill>
                <a:srgbClr val="000000"/>
              </a:solidFill>
              <a:latin typeface="Gill Sans MT"/>
            </a:defRPr>
          </a:pPr>
          <a:endParaRPr lang="en-US"/>
        </a:p>
      </c:txPr>
    </c:legend>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6550099999999999E-2"/>
          <c:y val="0.15628500000000001"/>
          <c:w val="0.93845000000000001"/>
          <c:h val="0.74469099999999999"/>
        </c:manualLayout>
      </c:layout>
      <c:barChart>
        <c:barDir val="col"/>
        <c:grouping val="clustered"/>
        <c:varyColors val="0"/>
        <c:ser>
          <c:idx val="0"/>
          <c:order val="0"/>
          <c:tx>
            <c:strRef>
              <c:f>Sheet1!$B$1</c:f>
              <c:strCache>
                <c:ptCount val="1"/>
                <c:pt idx="0">
                  <c:v>2.4-2.6</c:v>
                </c:pt>
              </c:strCache>
            </c:strRef>
          </c:tx>
          <c:spPr>
            <a:solidFill>
              <a:srgbClr val="2E578C"/>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NS</c:v>
                </c:pt>
                <c:pt idx="2">
                  <c:v>PEI</c:v>
                </c:pt>
                <c:pt idx="3">
                  <c:v>NFLD</c:v>
                </c:pt>
              </c:strCache>
            </c:strRef>
          </c:cat>
          <c:val>
            <c:numRef>
              <c:f>Sheet1!$B$2:$B$5</c:f>
              <c:numCache>
                <c:formatCode>General</c:formatCode>
                <c:ptCount val="4"/>
                <c:pt idx="0">
                  <c:v>4</c:v>
                </c:pt>
                <c:pt idx="1">
                  <c:v>9</c:v>
                </c:pt>
                <c:pt idx="2">
                  <c:v>2</c:v>
                </c:pt>
                <c:pt idx="3">
                  <c:v>4</c:v>
                </c:pt>
              </c:numCache>
            </c:numRef>
          </c:val>
          <c:extLst>
            <c:ext xmlns:c16="http://schemas.microsoft.com/office/drawing/2014/chart" uri="{C3380CC4-5D6E-409C-BE32-E72D297353CC}">
              <c16:uniqueId val="{00000000-82B9-B247-BDC3-7B74EDF9D099}"/>
            </c:ext>
          </c:extLst>
        </c:ser>
        <c:ser>
          <c:idx val="1"/>
          <c:order val="1"/>
          <c:tx>
            <c:strRef>
              <c:f>Sheet1!$C$1</c:f>
              <c:strCache>
                <c:ptCount val="1"/>
                <c:pt idx="0">
                  <c:v>2.6.x</c:v>
                </c:pt>
              </c:strCache>
            </c:strRef>
          </c:tx>
          <c:spPr>
            <a:solidFill>
              <a:srgbClr val="5D9648"/>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NS</c:v>
                </c:pt>
                <c:pt idx="2">
                  <c:v>PEI</c:v>
                </c:pt>
                <c:pt idx="3">
                  <c:v>NFLD</c:v>
                </c:pt>
              </c:strCache>
            </c:strRef>
          </c:cat>
          <c:val>
            <c:numRef>
              <c:f>Sheet1!$C$2:$C$5</c:f>
              <c:numCache>
                <c:formatCode>General</c:formatCode>
                <c:ptCount val="4"/>
                <c:pt idx="0">
                  <c:v>20</c:v>
                </c:pt>
                <c:pt idx="1">
                  <c:v>249</c:v>
                </c:pt>
                <c:pt idx="2">
                  <c:v>13</c:v>
                </c:pt>
                <c:pt idx="3">
                  <c:v>32</c:v>
                </c:pt>
              </c:numCache>
            </c:numRef>
          </c:val>
          <c:extLst>
            <c:ext xmlns:c16="http://schemas.microsoft.com/office/drawing/2014/chart" uri="{C3380CC4-5D6E-409C-BE32-E72D297353CC}">
              <c16:uniqueId val="{00000001-82B9-B247-BDC3-7B74EDF9D099}"/>
            </c:ext>
          </c:extLst>
        </c:ser>
        <c:ser>
          <c:idx val="2"/>
          <c:order val="2"/>
          <c:tx>
            <c:strRef>
              <c:f>Sheet1!$D$1</c:f>
              <c:strCache>
                <c:ptCount val="1"/>
                <c:pt idx="0">
                  <c:v>3.x</c:v>
                </c:pt>
              </c:strCache>
            </c:strRef>
          </c:tx>
          <c:spPr>
            <a:solidFill>
              <a:srgbClr val="E7A13D"/>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NS</c:v>
                </c:pt>
                <c:pt idx="2">
                  <c:v>PEI</c:v>
                </c:pt>
                <c:pt idx="3">
                  <c:v>NFLD</c:v>
                </c:pt>
              </c:strCache>
            </c:strRef>
          </c:cat>
          <c:val>
            <c:numRef>
              <c:f>Sheet1!$D$2:$D$5</c:f>
              <c:numCache>
                <c:formatCode>General</c:formatCode>
                <c:ptCount val="4"/>
                <c:pt idx="0">
                  <c:v>378</c:v>
                </c:pt>
                <c:pt idx="1">
                  <c:v>75</c:v>
                </c:pt>
                <c:pt idx="2">
                  <c:v>19</c:v>
                </c:pt>
                <c:pt idx="3">
                  <c:v>35</c:v>
                </c:pt>
              </c:numCache>
            </c:numRef>
          </c:val>
          <c:extLst>
            <c:ext xmlns:c16="http://schemas.microsoft.com/office/drawing/2014/chart" uri="{C3380CC4-5D6E-409C-BE32-E72D297353CC}">
              <c16:uniqueId val="{00000002-82B9-B247-BDC3-7B74EDF9D099}"/>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100"/>
        <c:minorUnit val="50"/>
      </c:valAx>
      <c:spPr>
        <a:noFill/>
        <a:ln w="12700" cap="flat">
          <a:noFill/>
          <a:miter lim="400000"/>
        </a:ln>
        <a:effectLst/>
      </c:spPr>
    </c:plotArea>
    <c:legend>
      <c:legendPos val="t"/>
      <c:layout>
        <c:manualLayout>
          <c:xMode val="edge"/>
          <c:yMode val="edge"/>
          <c:x val="0.05"/>
          <c:y val="0"/>
          <c:w val="0.9"/>
          <c:h val="9.0638999999999997E-2"/>
        </c:manualLayout>
      </c:layout>
      <c:overlay val="1"/>
      <c:spPr>
        <a:noFill/>
        <a:ln w="12700" cap="flat">
          <a:noFill/>
          <a:miter lim="400000"/>
        </a:ln>
        <a:effectLst/>
      </c:spPr>
      <c:txPr>
        <a:bodyPr rot="0"/>
        <a:lstStyle/>
        <a:p>
          <a:pPr>
            <a:defRPr sz="1800" b="0" i="0" u="none" strike="noStrike">
              <a:solidFill>
                <a:srgbClr val="000000"/>
              </a:solidFill>
              <a:latin typeface="Gill Sans MT"/>
            </a:defRPr>
          </a:pPr>
          <a:endParaRPr lang="en-US"/>
        </a:p>
      </c:txPr>
    </c:legend>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682399999999999"/>
          <c:y val="7.0428199999999996E-2"/>
          <c:w val="0.86817599999999995"/>
          <c:h val="0.82423500000000005"/>
        </c:manualLayout>
      </c:layout>
      <c:barChart>
        <c:barDir val="col"/>
        <c:grouping val="clustered"/>
        <c:varyColors val="0"/>
        <c:ser>
          <c:idx val="0"/>
          <c:order val="0"/>
          <c:tx>
            <c:strRef>
              <c:f>Sheet1!$A$2</c:f>
              <c:strCache>
                <c:ptCount val="1"/>
                <c:pt idx="0">
                  <c:v>Region 1</c:v>
                </c:pt>
              </c:strCache>
            </c:strRef>
          </c:tx>
          <c:spPr>
            <a:solidFill>
              <a:srgbClr val="2E578C"/>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NB</c:v>
                </c:pt>
                <c:pt idx="1">
                  <c:v>NS</c:v>
                </c:pt>
                <c:pt idx="2">
                  <c:v>PEI</c:v>
                </c:pt>
                <c:pt idx="3">
                  <c:v>NFLD</c:v>
                </c:pt>
              </c:strCache>
            </c:strRef>
          </c:cat>
          <c:val>
            <c:numRef>
              <c:f>Sheet1!$B$2:$E$2</c:f>
              <c:numCache>
                <c:formatCode>General</c:formatCode>
                <c:ptCount val="4"/>
                <c:pt idx="0">
                  <c:v>225</c:v>
                </c:pt>
                <c:pt idx="1">
                  <c:v>5190</c:v>
                </c:pt>
                <c:pt idx="2">
                  <c:v>220</c:v>
                </c:pt>
                <c:pt idx="3">
                  <c:v>226</c:v>
                </c:pt>
              </c:numCache>
            </c:numRef>
          </c:val>
          <c:extLst>
            <c:ext xmlns:c16="http://schemas.microsoft.com/office/drawing/2014/chart" uri="{C3380CC4-5D6E-409C-BE32-E72D297353CC}">
              <c16:uniqueId val="{00000000-BD9E-2849-8D5A-923465255452}"/>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1500"/>
        <c:minorUnit val="75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3955300000000007E-2"/>
          <c:y val="7.0967000000000002E-2"/>
          <c:w val="0.93104500000000001"/>
          <c:h val="0.822986"/>
        </c:manualLayout>
      </c:layout>
      <c:barChart>
        <c:barDir val="col"/>
        <c:grouping val="clustered"/>
        <c:varyColors val="0"/>
        <c:ser>
          <c:idx val="0"/>
          <c:order val="0"/>
          <c:tx>
            <c:strRef>
              <c:f>Sheet1!$A$2</c:f>
              <c:strCache>
                <c:ptCount val="1"/>
                <c:pt idx="0">
                  <c:v>Region 1</c:v>
                </c:pt>
              </c:strCache>
            </c:strRef>
          </c:tx>
          <c:spPr>
            <a:solidFill>
              <a:srgbClr val="769157"/>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GloboTech</c:v>
                </c:pt>
                <c:pt idx="1">
                  <c:v>Netelligent Hosting</c:v>
                </c:pt>
                <c:pt idx="2">
                  <c:v>Institute for Cybersecurity</c:v>
                </c:pt>
                <c:pt idx="3">
                  <c:v>City Moncton</c:v>
                </c:pt>
              </c:strCache>
            </c:strRef>
          </c:cat>
          <c:val>
            <c:numRef>
              <c:f>Sheet1!$B$2:$E$2</c:f>
              <c:numCache>
                <c:formatCode>General</c:formatCode>
                <c:ptCount val="4"/>
                <c:pt idx="0">
                  <c:v>929</c:v>
                </c:pt>
                <c:pt idx="1">
                  <c:v>36</c:v>
                </c:pt>
                <c:pt idx="2">
                  <c:v>1</c:v>
                </c:pt>
                <c:pt idx="3">
                  <c:v>1</c:v>
                </c:pt>
              </c:numCache>
            </c:numRef>
          </c:val>
          <c:extLst>
            <c:ext xmlns:c16="http://schemas.microsoft.com/office/drawing/2014/chart" uri="{C3380CC4-5D6E-409C-BE32-E72D297353CC}">
              <c16:uniqueId val="{00000000-ADBB-124A-BA85-BD0D0FDD8F89}"/>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250"/>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1661200000000002E-2"/>
          <c:y val="7.0967000000000002E-2"/>
          <c:w val="0.95333900000000005"/>
          <c:h val="0.822986"/>
        </c:manualLayout>
      </c:layout>
      <c:barChart>
        <c:barDir val="col"/>
        <c:grouping val="clustered"/>
        <c:varyColors val="0"/>
        <c:ser>
          <c:idx val="0"/>
          <c:order val="0"/>
          <c:tx>
            <c:strRef>
              <c:f>Sheet1!$A$2</c:f>
              <c:strCache>
                <c:ptCount val="1"/>
                <c:pt idx="0">
                  <c:v>Region 1</c:v>
                </c:pt>
              </c:strCache>
            </c:strRef>
          </c:tx>
          <c:spPr>
            <a:solidFill>
              <a:srgbClr val="769157"/>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DalhousieU</c:v>
                </c:pt>
                <c:pt idx="1">
                  <c:v>Dynamic ASP</c:v>
                </c:pt>
                <c:pt idx="2">
                  <c:v>EastLink</c:v>
                </c:pt>
                <c:pt idx="3">
                  <c:v>SMU</c:v>
                </c:pt>
              </c:strCache>
            </c:strRef>
          </c:cat>
          <c:val>
            <c:numRef>
              <c:f>Sheet1!$B$2:$E$2</c:f>
              <c:numCache>
                <c:formatCode>General</c:formatCode>
                <c:ptCount val="4"/>
                <c:pt idx="0">
                  <c:v>77</c:v>
                </c:pt>
                <c:pt idx="1">
                  <c:v>55</c:v>
                </c:pt>
                <c:pt idx="2">
                  <c:v>55</c:v>
                </c:pt>
                <c:pt idx="3">
                  <c:v>10</c:v>
                </c:pt>
              </c:numCache>
            </c:numRef>
          </c:val>
          <c:extLst>
            <c:ext xmlns:c16="http://schemas.microsoft.com/office/drawing/2014/chart" uri="{C3380CC4-5D6E-409C-BE32-E72D297353CC}">
              <c16:uniqueId val="{00000000-DEF5-F04C-891A-66774CFC9630}"/>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20"/>
        <c:minorUnit val="1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5567699999999998E-2"/>
          <c:y val="6.6135399999999997E-2"/>
          <c:w val="0.93943200000000004"/>
          <c:h val="0.83268299999999995"/>
        </c:manualLayout>
      </c:layout>
      <c:barChart>
        <c:barDir val="col"/>
        <c:grouping val="clustered"/>
        <c:varyColors val="0"/>
        <c:ser>
          <c:idx val="0"/>
          <c:order val="0"/>
          <c:tx>
            <c:strRef>
              <c:f>Sheet1!$A$2</c:f>
              <c:strCache>
                <c:ptCount val="1"/>
                <c:pt idx="0">
                  <c:v>Region 1</c:v>
                </c:pt>
              </c:strCache>
            </c:strRef>
          </c:tx>
          <c:spPr>
            <a:solidFill>
              <a:srgbClr val="2F7202">
                <a:alpha val="90000"/>
              </a:srgbClr>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ACN DSL</c:v>
                </c:pt>
                <c:pt idx="1">
                  <c:v>ATC</c:v>
                </c:pt>
                <c:pt idx="2">
                  <c:v>Bell Aliant</c:v>
                </c:pt>
                <c:pt idx="3">
                  <c:v>Bell Canada</c:v>
                </c:pt>
                <c:pt idx="4">
                  <c:v>EastLink</c:v>
                </c:pt>
                <c:pt idx="5">
                  <c:v>UPEI</c:v>
                </c:pt>
              </c:strCache>
            </c:strRef>
          </c:cat>
          <c:val>
            <c:numRef>
              <c:f>Sheet1!$B$2:$G$2</c:f>
              <c:numCache>
                <c:formatCode>General</c:formatCode>
                <c:ptCount val="6"/>
                <c:pt idx="0">
                  <c:v>622</c:v>
                </c:pt>
                <c:pt idx="1">
                  <c:v>1</c:v>
                </c:pt>
                <c:pt idx="2">
                  <c:v>32</c:v>
                </c:pt>
                <c:pt idx="3">
                  <c:v>9</c:v>
                </c:pt>
                <c:pt idx="4">
                  <c:v>41</c:v>
                </c:pt>
                <c:pt idx="5">
                  <c:v>5</c:v>
                </c:pt>
              </c:numCache>
            </c:numRef>
          </c:val>
          <c:extLst>
            <c:ext xmlns:c16="http://schemas.microsoft.com/office/drawing/2014/chart" uri="{C3380CC4-5D6E-409C-BE32-E72D297353CC}">
              <c16:uniqueId val="{00000000-F687-FC47-ABBF-6783B43B182E}"/>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175"/>
        <c:minorUnit val="87.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6966700000000004E-2"/>
          <c:y val="6.6135399999999997E-2"/>
          <c:w val="0.928033"/>
          <c:h val="0.83268299999999995"/>
        </c:manualLayout>
      </c:layout>
      <c:barChart>
        <c:barDir val="col"/>
        <c:grouping val="clustered"/>
        <c:varyColors val="0"/>
        <c:ser>
          <c:idx val="0"/>
          <c:order val="0"/>
          <c:tx>
            <c:strRef>
              <c:f>Sheet1!$A$2</c:f>
              <c:strCache>
                <c:ptCount val="1"/>
                <c:pt idx="0">
                  <c:v>Region 1</c:v>
                </c:pt>
              </c:strCache>
            </c:strRef>
          </c:tx>
          <c:spPr>
            <a:solidFill>
              <a:srgbClr val="2F7202">
                <a:alpha val="90000"/>
              </a:srgbClr>
            </a:solidFill>
            <a:ln w="12700" cap="rnd">
              <a:solidFill>
                <a:srgbClr val="E6E6E6"/>
              </a:solidFill>
              <a:prstDash val="solid"/>
              <a:round/>
            </a:ln>
            <a:effectLst/>
          </c:spPr>
          <c:invertIfNegative val="0"/>
          <c:dLbls>
            <c:numFmt formatCode="#,##0" sourceLinked="0"/>
            <c:spPr>
              <a:noFill/>
              <a:ln>
                <a:noFill/>
              </a:ln>
              <a:effectLst/>
            </c:spPr>
            <c:txPr>
              <a:bodyPr/>
              <a:lstStyle/>
              <a:p>
                <a:pPr>
                  <a:defRPr sz="1800" b="0" i="0" u="none" strike="noStrike">
                    <a:solidFill>
                      <a:srgbClr val="000000"/>
                    </a:solidFill>
                    <a:latin typeface="Gill Sans M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GloboTech Communication</c:v>
                </c:pt>
                <c:pt idx="1">
                  <c:v>Bell Aliant</c:v>
                </c:pt>
                <c:pt idx="2">
                  <c:v>Province of NB</c:v>
                </c:pt>
                <c:pt idx="3">
                  <c:v>Bell Canada</c:v>
                </c:pt>
              </c:strCache>
            </c:strRef>
          </c:cat>
          <c:val>
            <c:numRef>
              <c:f>Sheet1!$B$2:$E$2</c:f>
              <c:numCache>
                <c:formatCode>General</c:formatCode>
                <c:ptCount val="4"/>
                <c:pt idx="0">
                  <c:v>2106</c:v>
                </c:pt>
                <c:pt idx="1">
                  <c:v>104</c:v>
                </c:pt>
                <c:pt idx="2">
                  <c:v>4</c:v>
                </c:pt>
                <c:pt idx="3">
                  <c:v>47</c:v>
                </c:pt>
              </c:numCache>
            </c:numRef>
          </c:val>
          <c:extLst>
            <c:ext xmlns:c16="http://schemas.microsoft.com/office/drawing/2014/chart" uri="{C3380CC4-5D6E-409C-BE32-E72D297353CC}">
              <c16:uniqueId val="{00000000-A6FE-AE4B-8C4F-E712DBC1D480}"/>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750"/>
        <c:minorUnit val="37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2091</c:v>
                </c:pt>
                <c:pt idx="1">
                  <c:v>687</c:v>
                </c:pt>
                <c:pt idx="2">
                  <c:v>2200</c:v>
                </c:pt>
                <c:pt idx="3">
                  <c:v>441</c:v>
                </c:pt>
              </c:numCache>
            </c:numRef>
          </c:val>
          <c:extLst>
            <c:ext xmlns:c16="http://schemas.microsoft.com/office/drawing/2014/chart" uri="{C3380CC4-5D6E-409C-BE32-E72D297353CC}">
              <c16:uniqueId val="{00000000-462B-5F46-A85E-F4040945C333}"/>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750"/>
        <c:minorUnit val="3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1096</c:v>
                </c:pt>
                <c:pt idx="1">
                  <c:v>143</c:v>
                </c:pt>
                <c:pt idx="2">
                  <c:v>697</c:v>
                </c:pt>
                <c:pt idx="3">
                  <c:v>92</c:v>
                </c:pt>
              </c:numCache>
            </c:numRef>
          </c:val>
          <c:extLst>
            <c:ext xmlns:c16="http://schemas.microsoft.com/office/drawing/2014/chart" uri="{C3380CC4-5D6E-409C-BE32-E72D297353CC}">
              <c16:uniqueId val="{00000000-0F8F-4240-861C-EE4703E6B653}"/>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300"/>
        <c:minorUnit val="150"/>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2388</c:v>
                </c:pt>
                <c:pt idx="1">
                  <c:v>229</c:v>
                </c:pt>
                <c:pt idx="2">
                  <c:v>920</c:v>
                </c:pt>
                <c:pt idx="3">
                  <c:v>169</c:v>
                </c:pt>
              </c:numCache>
            </c:numRef>
          </c:val>
          <c:extLst>
            <c:ext xmlns:c16="http://schemas.microsoft.com/office/drawing/2014/chart" uri="{C3380CC4-5D6E-409C-BE32-E72D297353CC}">
              <c16:uniqueId val="{00000000-694C-6645-B2A9-3269562F155E}"/>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750"/>
        <c:minorUnit val="3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1457299999999999"/>
          <c:y val="0.18008399999999999"/>
          <c:w val="0.88042699999999996"/>
          <c:h val="0.72828800000000005"/>
        </c:manualLayout>
      </c:layout>
      <c:barChart>
        <c:barDir val="col"/>
        <c:grouping val="clustered"/>
        <c:varyColors val="0"/>
        <c:ser>
          <c:idx val="0"/>
          <c:order val="0"/>
          <c:tx>
            <c:strRef>
              <c:f>Sheet1!$A$2</c:f>
              <c:strCache>
                <c:ptCount val="1"/>
                <c:pt idx="0">
                  <c:v>HTTP</c:v>
                </c:pt>
              </c:strCache>
            </c:strRef>
          </c:tx>
          <c:spPr>
            <a:solidFill>
              <a:srgbClr val="D38C07">
                <a:alpha val="80000"/>
              </a:srgbClr>
            </a:solidFill>
            <a:ln w="12700" cap="rnd">
              <a:solidFill>
                <a:srgbClr val="E6E6E6"/>
              </a:solidFill>
              <a:prstDash val="solid"/>
              <a:round/>
            </a:ln>
            <a:effectLst/>
          </c:spPr>
          <c:invertIfNegative val="0"/>
          <c:cat>
            <c:strRef>
              <c:f>Sheet1!$B$1:$E$1</c:f>
              <c:strCache>
                <c:ptCount val="4"/>
                <c:pt idx="0">
                  <c:v>NS</c:v>
                </c:pt>
                <c:pt idx="1">
                  <c:v>NB</c:v>
                </c:pt>
                <c:pt idx="2">
                  <c:v>NL</c:v>
                </c:pt>
                <c:pt idx="3">
                  <c:v>PEI</c:v>
                </c:pt>
              </c:strCache>
            </c:strRef>
          </c:cat>
          <c:val>
            <c:numRef>
              <c:f>Sheet1!$B$2:$E$2</c:f>
              <c:numCache>
                <c:formatCode>General</c:formatCode>
                <c:ptCount val="4"/>
                <c:pt idx="0">
                  <c:v>12136</c:v>
                </c:pt>
                <c:pt idx="1">
                  <c:v>7004</c:v>
                </c:pt>
                <c:pt idx="2">
                  <c:v>2507</c:v>
                </c:pt>
                <c:pt idx="3">
                  <c:v>1472</c:v>
                </c:pt>
              </c:numCache>
            </c:numRef>
          </c:val>
          <c:extLst>
            <c:ext xmlns:c16="http://schemas.microsoft.com/office/drawing/2014/chart" uri="{C3380CC4-5D6E-409C-BE32-E72D297353CC}">
              <c16:uniqueId val="{00000000-62B0-EE4D-A8DD-460D12EDEB79}"/>
            </c:ext>
          </c:extLst>
        </c:ser>
        <c:ser>
          <c:idx val="1"/>
          <c:order val="1"/>
          <c:tx>
            <c:strRef>
              <c:f>Sheet1!$A$3</c:f>
              <c:strCache>
                <c:ptCount val="1"/>
                <c:pt idx="0">
                  <c:v>HTTPS</c:v>
                </c:pt>
              </c:strCache>
            </c:strRef>
          </c:tx>
          <c:spPr>
            <a:solidFill>
              <a:srgbClr val="D44906">
                <a:alpha val="80000"/>
              </a:srgbClr>
            </a:solidFill>
            <a:ln w="12700" cap="rnd">
              <a:solidFill>
                <a:srgbClr val="E6E6E6"/>
              </a:solidFill>
              <a:prstDash val="solid"/>
              <a:round/>
            </a:ln>
            <a:effectLst/>
          </c:spPr>
          <c:invertIfNegative val="0"/>
          <c:cat>
            <c:strRef>
              <c:f>Sheet1!$B$1:$E$1</c:f>
              <c:strCache>
                <c:ptCount val="4"/>
                <c:pt idx="0">
                  <c:v>NS</c:v>
                </c:pt>
                <c:pt idx="1">
                  <c:v>NB</c:v>
                </c:pt>
                <c:pt idx="2">
                  <c:v>NL</c:v>
                </c:pt>
                <c:pt idx="3">
                  <c:v>PEI</c:v>
                </c:pt>
              </c:strCache>
            </c:strRef>
          </c:cat>
          <c:val>
            <c:numRef>
              <c:f>Sheet1!$B$3:$E$3</c:f>
              <c:numCache>
                <c:formatCode>General</c:formatCode>
                <c:ptCount val="4"/>
                <c:pt idx="0">
                  <c:v>11849</c:v>
                </c:pt>
                <c:pt idx="1">
                  <c:v>5811</c:v>
                </c:pt>
                <c:pt idx="2">
                  <c:v>2098</c:v>
                </c:pt>
                <c:pt idx="3">
                  <c:v>1401</c:v>
                </c:pt>
              </c:numCache>
            </c:numRef>
          </c:val>
          <c:extLst>
            <c:ext xmlns:c16="http://schemas.microsoft.com/office/drawing/2014/chart" uri="{C3380CC4-5D6E-409C-BE32-E72D297353CC}">
              <c16:uniqueId val="{00000001-62B0-EE4D-A8DD-460D12EDEB79}"/>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rnd">
              <a:solidFill>
                <a:srgbClr val="888888"/>
              </a:solidFill>
              <a:prstDash val="solid"/>
              <a:round/>
            </a:ln>
          </c:spPr>
        </c:majorGridlines>
        <c:numFmt formatCode="General" sourceLinked="0"/>
        <c:majorTickMark val="none"/>
        <c:minorTickMark val="none"/>
        <c:tickLblPos val="nextTo"/>
        <c:spPr>
          <a:ln w="12700" cap="flat">
            <a:noFill/>
            <a:prstDash val="solid"/>
            <a:miter lim="400000"/>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3500"/>
        <c:minorUnit val="1750"/>
      </c:valAx>
      <c:spPr>
        <a:noFill/>
        <a:ln w="12700" cap="flat">
          <a:noFill/>
          <a:miter lim="400000"/>
        </a:ln>
        <a:effectLst/>
      </c:spPr>
    </c:plotArea>
    <c:legend>
      <c:legendPos val="t"/>
      <c:layout>
        <c:manualLayout>
          <c:xMode val="edge"/>
          <c:yMode val="edge"/>
          <c:x val="9.2836699999999994E-2"/>
          <c:y val="0"/>
          <c:w val="0.85941800000000002"/>
          <c:h val="8.5028099999999995E-2"/>
        </c:manualLayout>
      </c:layout>
      <c:overlay val="1"/>
      <c:spPr>
        <a:noFill/>
        <a:ln w="12700" cap="flat">
          <a:noFill/>
          <a:miter lim="400000"/>
        </a:ln>
        <a:effectLst/>
      </c:spPr>
      <c:txPr>
        <a:bodyPr rot="0"/>
        <a:lstStyle/>
        <a:p>
          <a:pPr>
            <a:defRPr sz="1800" b="0" i="0" u="none" strike="noStrike">
              <a:solidFill>
                <a:srgbClr val="000000"/>
              </a:solidFill>
              <a:latin typeface="Gill Sans MT"/>
            </a:defRPr>
          </a:pPr>
          <a:endParaRPr lang="en-US"/>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2050</c:v>
                </c:pt>
                <c:pt idx="1">
                  <c:v>28</c:v>
                </c:pt>
                <c:pt idx="2">
                  <c:v>324</c:v>
                </c:pt>
                <c:pt idx="3">
                  <c:v>81</c:v>
                </c:pt>
              </c:numCache>
            </c:numRef>
          </c:val>
          <c:extLst>
            <c:ext xmlns:c16="http://schemas.microsoft.com/office/drawing/2014/chart" uri="{C3380CC4-5D6E-409C-BE32-E72D297353CC}">
              <c16:uniqueId val="{00000000-885F-7040-8359-0125FD0171D4}"/>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750"/>
        <c:minorUnit val="3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7680000000000001E-2"/>
          <c:y val="3.4691699999999999E-2"/>
          <c:w val="0.97731999999999997"/>
          <c:h val="0.90744199999999997"/>
        </c:manualLayout>
      </c:layout>
      <c:barChart>
        <c:barDir val="col"/>
        <c:grouping val="stacked"/>
        <c:varyColors val="0"/>
        <c:ser>
          <c:idx val="0"/>
          <c:order val="0"/>
          <c:tx>
            <c:strRef>
              <c:f>Sheet1!$B$1</c:f>
              <c:strCache>
                <c:ptCount val="1"/>
                <c:pt idx="0">
                  <c:v>Series 1</c:v>
                </c:pt>
              </c:strCache>
            </c:strRef>
          </c:tx>
          <c:spPr>
            <a:gradFill flip="none" rotWithShape="1">
              <a:gsLst>
                <a:gs pos="0">
                  <a:srgbClr val="364671"/>
                </a:gs>
                <a:gs pos="84000">
                  <a:srgbClr val="162A51"/>
                </a:gs>
              </a:gsLst>
              <a:lin ang="5400000" scaled="0"/>
            </a:gradFill>
            <a:ln w="12700" cap="flat">
              <a:noFill/>
              <a:miter lim="400000"/>
            </a:ln>
            <a:effectLst>
              <a:outerShdw blurRad="88900" dist="38100" dir="5040000" algn="tl">
                <a:srgbClr val="000000">
                  <a:alpha val="60000"/>
                </a:srgbClr>
              </a:outerShdw>
            </a:effectLst>
          </c:spPr>
          <c:invertIfNegative val="0"/>
          <c:dLbls>
            <c:numFmt formatCode="0" sourceLinked="0"/>
            <c:spPr>
              <a:noFill/>
              <a:ln>
                <a:noFill/>
              </a:ln>
              <a:effectLst/>
            </c:spPr>
            <c:txPr>
              <a:bodyPr/>
              <a:lstStyle/>
              <a:p>
                <a:pPr>
                  <a:defRPr sz="2800" b="0" i="0" u="none" strike="noStrike">
                    <a:solidFill>
                      <a:srgbClr val="EBEBEB"/>
                    </a:solidFill>
                    <a:latin typeface="Gill Sans MT"/>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NB</c:v>
                </c:pt>
                <c:pt idx="1">
                  <c:v>NL</c:v>
                </c:pt>
                <c:pt idx="2">
                  <c:v>NS</c:v>
                </c:pt>
                <c:pt idx="3">
                  <c:v>PE</c:v>
                </c:pt>
              </c:strCache>
            </c:strRef>
          </c:cat>
          <c:val>
            <c:numRef>
              <c:f>Sheet1!$B$2:$B$5</c:f>
              <c:numCache>
                <c:formatCode>General</c:formatCode>
                <c:ptCount val="4"/>
                <c:pt idx="0">
                  <c:v>2042</c:v>
                </c:pt>
                <c:pt idx="1">
                  <c:v>30</c:v>
                </c:pt>
                <c:pt idx="2">
                  <c:v>324</c:v>
                </c:pt>
                <c:pt idx="3">
                  <c:v>89</c:v>
                </c:pt>
              </c:numCache>
            </c:numRef>
          </c:val>
          <c:extLst>
            <c:ext xmlns:c16="http://schemas.microsoft.com/office/drawing/2014/chart" uri="{C3380CC4-5D6E-409C-BE32-E72D297353CC}">
              <c16:uniqueId val="{00000000-F539-CA49-A215-3E3D40944638}"/>
            </c:ext>
          </c:extLst>
        </c:ser>
        <c:dLbls>
          <c:showLegendKey val="0"/>
          <c:showVal val="0"/>
          <c:showCatName val="0"/>
          <c:showSerName val="0"/>
          <c:showPercent val="0"/>
          <c:showBubbleSize val="0"/>
        </c:dLbls>
        <c:gapWidth val="44"/>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F2F2F2">
                <a:alpha val="54000"/>
              </a:srgbClr>
            </a:solidFill>
            <a:prstDash val="solid"/>
            <a:round/>
          </a:ln>
        </c:spPr>
        <c:txPr>
          <a:bodyPr rot="0"/>
          <a:lstStyle/>
          <a:p>
            <a:pPr>
              <a:defRPr sz="1100" b="0" i="0" u="none" strike="noStrike">
                <a:solidFill>
                  <a:srgbClr val="D9D9D9"/>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F2F2F2">
                  <a:alpha val="10000"/>
                </a:srgbClr>
              </a:solidFill>
              <a:prstDash val="solid"/>
              <a:round/>
            </a:ln>
          </c:spPr>
        </c:majorGridlines>
        <c:numFmt formatCode="0" sourceLinked="0"/>
        <c:majorTickMark val="none"/>
        <c:minorTickMark val="none"/>
        <c:tickLblPos val="none"/>
        <c:spPr>
          <a:ln w="12700" cap="flat">
            <a:noFill/>
            <a:prstDash val="solid"/>
            <a:round/>
          </a:ln>
        </c:spPr>
        <c:txPr>
          <a:bodyPr rot="0"/>
          <a:lstStyle/>
          <a:p>
            <a:pPr>
              <a:defRPr sz="1100" b="0" i="0" u="none" strike="noStrike">
                <a:solidFill>
                  <a:srgbClr val="D9D9D9"/>
                </a:solidFill>
                <a:latin typeface="Gill Sans MT"/>
              </a:defRPr>
            </a:pPr>
            <a:endParaRPr lang="en-US"/>
          </a:p>
        </c:txPr>
        <c:crossAx val="2094734552"/>
        <c:crosses val="autoZero"/>
        <c:crossBetween val="between"/>
        <c:majorUnit val="750"/>
        <c:minorUnit val="375"/>
      </c:valAx>
      <c:spPr>
        <a:noFill/>
        <a:ln w="12700" cap="flat">
          <a:noFill/>
          <a:miter lim="400000"/>
        </a:ln>
        <a:effectLst/>
      </c:spPr>
    </c:plotArea>
    <c:plotVisOnly val="1"/>
    <c:dispBlanksAs val="gap"/>
    <c:showDLblsOverMax val="1"/>
  </c:chart>
  <c:spPr>
    <a:gradFill flip="none" rotWithShape="1">
      <a:gsLst>
        <a:gs pos="0">
          <a:srgbClr val="595959"/>
        </a:gs>
        <a:gs pos="100000">
          <a:srgbClr val="262626"/>
        </a:gs>
      </a:gsLst>
      <a:path path="circle">
        <a:fillToRect l="37721" t="-19636" r="62278" b="119636"/>
      </a:path>
    </a:grad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212511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276583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569544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815570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270885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394643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42817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531218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2212166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930802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123658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a:p>
            <a:r>
              <a:rPr lang="en-US" dirty="0"/>
              <a:t>Grant</a:t>
            </a:r>
          </a:p>
        </p:txBody>
      </p:sp>
    </p:spTree>
    <p:extLst>
      <p:ext uri="{BB962C8B-B14F-4D97-AF65-F5344CB8AC3E}">
        <p14:creationId xmlns:p14="http://schemas.microsoft.com/office/powerpoint/2010/main" val="4150875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239490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1898056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3305831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3813182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2590827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643309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840909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1927352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187507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47297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1826230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988813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1669272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293232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902269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3142843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4154885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4256287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3033843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2173782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45816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707127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792419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2155279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1246635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14927908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 sunny</a:t>
            </a:r>
          </a:p>
        </p:txBody>
      </p:sp>
    </p:spTree>
    <p:extLst>
      <p:ext uri="{BB962C8B-B14F-4D97-AF65-F5344CB8AC3E}">
        <p14:creationId xmlns:p14="http://schemas.microsoft.com/office/powerpoint/2010/main" val="1860011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10298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315783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Grant</a:t>
            </a:r>
          </a:p>
        </p:txBody>
      </p:sp>
    </p:spTree>
    <p:extLst>
      <p:ext uri="{BB962C8B-B14F-4D97-AF65-F5344CB8AC3E}">
        <p14:creationId xmlns:p14="http://schemas.microsoft.com/office/powerpoint/2010/main" val="394034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386306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sunny</a:t>
            </a:r>
          </a:p>
        </p:txBody>
      </p:sp>
    </p:spTree>
    <p:extLst>
      <p:ext uri="{BB962C8B-B14F-4D97-AF65-F5344CB8AC3E}">
        <p14:creationId xmlns:p14="http://schemas.microsoft.com/office/powerpoint/2010/main" val="2274624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5"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16"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17"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18" name="Rectangle 6"/>
          <p:cNvSpPr/>
          <p:nvPr/>
        </p:nvSpPr>
        <p:spPr>
          <a:xfrm>
            <a:off x="446533" y="3085764"/>
            <a:ext cx="11262867" cy="3304800"/>
          </a:xfrm>
          <a:prstGeom prst="rect">
            <a:avLst/>
          </a:prstGeom>
          <a:solidFill>
            <a:schemeClr val="accent1"/>
          </a:solidFill>
          <a:ln w="12700">
            <a:miter lim="400000"/>
          </a:ln>
        </p:spPr>
        <p:txBody>
          <a:bodyPr lIns="45719" rIns="45719"/>
          <a:lstStyle/>
          <a:p>
            <a:endParaRPr/>
          </a:p>
        </p:txBody>
      </p:sp>
      <p:sp>
        <p:nvSpPr>
          <p:cNvPr id="19" name="Title Text"/>
          <p:cNvSpPr txBox="1">
            <a:spLocks noGrp="1"/>
          </p:cNvSpPr>
          <p:nvPr>
            <p:ph type="title"/>
          </p:nvPr>
        </p:nvSpPr>
        <p:spPr>
          <a:xfrm>
            <a:off x="581190" y="1020431"/>
            <a:ext cx="10993551" cy="1475013"/>
          </a:xfrm>
          <a:prstGeom prst="rect">
            <a:avLst/>
          </a:prstGeom>
        </p:spPr>
        <p:txBody>
          <a:bodyPr/>
          <a:lstStyle>
            <a:lvl1pPr>
              <a:defRPr sz="3600">
                <a:solidFill>
                  <a:schemeClr val="accent1"/>
                </a:solidFill>
              </a:defRPr>
            </a:lvl1pPr>
          </a:lstStyle>
          <a:p>
            <a:r>
              <a:t>Title Text</a:t>
            </a:r>
          </a:p>
        </p:txBody>
      </p:sp>
      <p:sp>
        <p:nvSpPr>
          <p:cNvPr id="20" name="Body Level One…"/>
          <p:cNvSpPr txBox="1">
            <a:spLocks noGrp="1"/>
          </p:cNvSpPr>
          <p:nvPr>
            <p:ph type="body" sz="quarter" idx="1"/>
          </p:nvPr>
        </p:nvSpPr>
        <p:spPr>
          <a:xfrm>
            <a:off x="581193" y="2495444"/>
            <a:ext cx="10993548" cy="590322"/>
          </a:xfrm>
          <a:prstGeom prst="rect">
            <a:avLst/>
          </a:prstGeom>
        </p:spPr>
        <p:txBody>
          <a:bodyPr anchor="t"/>
          <a:lstStyle>
            <a:lvl1pPr marL="0" indent="0">
              <a:buClrTx/>
              <a:buSzTx/>
              <a:buNone/>
              <a:defRPr sz="1600" cap="all">
                <a:solidFill>
                  <a:schemeClr val="accent2"/>
                </a:solidFill>
              </a:defRPr>
            </a:lvl1pPr>
            <a:lvl2pPr marL="0" indent="457200">
              <a:buClrTx/>
              <a:buSzTx/>
              <a:buNone/>
              <a:defRPr sz="1600" cap="all">
                <a:solidFill>
                  <a:schemeClr val="accent2"/>
                </a:solidFill>
              </a:defRPr>
            </a:lvl2pPr>
            <a:lvl3pPr marL="0" indent="914400">
              <a:buClrTx/>
              <a:buSzTx/>
              <a:buNone/>
              <a:defRPr sz="1600" cap="all">
                <a:solidFill>
                  <a:schemeClr val="accent2"/>
                </a:solidFill>
              </a:defRPr>
            </a:lvl3pPr>
            <a:lvl4pPr marL="0" indent="1371600">
              <a:buClrTx/>
              <a:buSzTx/>
              <a:buNone/>
              <a:defRPr sz="1600" cap="all">
                <a:solidFill>
                  <a:schemeClr val="accent2"/>
                </a:solidFill>
              </a:defRPr>
            </a:lvl4pPr>
            <a:lvl5pPr marL="0" indent="1828800">
              <a:buClrTx/>
              <a:buSzTx/>
              <a:buNone/>
              <a:defRPr sz="1600" cap="all">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11343463" y="6023129"/>
            <a:ext cx="231278" cy="231141"/>
          </a:xfrm>
          <a:prstGeom prst="rect">
            <a:avLst/>
          </a:prstGeom>
        </p:spPr>
        <p:txBody>
          <a:bodyPr/>
          <a:lstStyle>
            <a:lvl1pPr>
              <a:defRPr>
                <a:solidFill>
                  <a:srgbClr val="2F5AAC"/>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8"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29"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30"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31" name="Rectangle 6"/>
          <p:cNvSpPr/>
          <p:nvPr/>
        </p:nvSpPr>
        <p:spPr>
          <a:xfrm>
            <a:off x="440285" y="614407"/>
            <a:ext cx="11309340" cy="1189299"/>
          </a:xfrm>
          <a:prstGeom prst="rect">
            <a:avLst/>
          </a:prstGeom>
          <a:solidFill>
            <a:schemeClr val="accent1"/>
          </a:solidFill>
          <a:ln w="12700">
            <a:miter lim="400000"/>
          </a:ln>
        </p:spPr>
        <p:txBody>
          <a:bodyPr lIns="45719" rIns="45719"/>
          <a:lstStyle/>
          <a:p>
            <a:endParaRPr/>
          </a:p>
        </p:txBody>
      </p:sp>
      <p:sp>
        <p:nvSpPr>
          <p:cNvPr id="32" name="Title Text"/>
          <p:cNvSpPr txBox="1">
            <a:spLocks noGrp="1"/>
          </p:cNvSpPr>
          <p:nvPr>
            <p:ph type="title"/>
          </p:nvPr>
        </p:nvSpPr>
        <p:spPr>
          <a:xfrm>
            <a:off x="581191" y="702155"/>
            <a:ext cx="11029617" cy="1013802"/>
          </a:xfrm>
          <a:prstGeom prst="rect">
            <a:avLst/>
          </a:prstGeom>
        </p:spPr>
        <p:txBody>
          <a:bodyPr/>
          <a:lstStyle/>
          <a:p>
            <a:r>
              <a:t>Title Text</a:t>
            </a:r>
          </a:p>
        </p:txBody>
      </p:sp>
      <p:sp>
        <p:nvSpPr>
          <p:cNvPr id="33" name="Body Level One…"/>
          <p:cNvSpPr txBox="1">
            <a:spLocks noGrp="1"/>
          </p:cNvSpPr>
          <p:nvPr>
            <p:ph type="body" idx="1"/>
          </p:nvPr>
        </p:nvSpPr>
        <p:spPr>
          <a:xfrm>
            <a:off x="581191" y="2180495"/>
            <a:ext cx="11029617" cy="367830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xfrm>
            <a:off x="11379531" y="6023129"/>
            <a:ext cx="231277" cy="2311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41"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42"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43"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44" name="Rectangle 7"/>
          <p:cNvSpPr/>
          <p:nvPr/>
        </p:nvSpPr>
        <p:spPr>
          <a:xfrm>
            <a:off x="447816" y="5141974"/>
            <a:ext cx="11290862" cy="1258828"/>
          </a:xfrm>
          <a:prstGeom prst="rect">
            <a:avLst/>
          </a:prstGeom>
          <a:solidFill>
            <a:schemeClr val="accent1"/>
          </a:solidFill>
          <a:ln w="12700">
            <a:miter lim="400000"/>
          </a:ln>
        </p:spPr>
        <p:txBody>
          <a:bodyPr lIns="45719" rIns="45719"/>
          <a:lstStyle/>
          <a:p>
            <a:endParaRPr/>
          </a:p>
        </p:txBody>
      </p:sp>
      <p:sp>
        <p:nvSpPr>
          <p:cNvPr id="45" name="Title Text"/>
          <p:cNvSpPr txBox="1">
            <a:spLocks noGrp="1"/>
          </p:cNvSpPr>
          <p:nvPr>
            <p:ph type="title"/>
          </p:nvPr>
        </p:nvSpPr>
        <p:spPr>
          <a:xfrm>
            <a:off x="581193" y="3043909"/>
            <a:ext cx="11029616" cy="1497508"/>
          </a:xfrm>
          <a:prstGeom prst="rect">
            <a:avLst/>
          </a:prstGeom>
        </p:spPr>
        <p:txBody>
          <a:bodyPr/>
          <a:lstStyle>
            <a:lvl1pPr>
              <a:defRPr sz="3600">
                <a:solidFill>
                  <a:schemeClr val="accent1"/>
                </a:solidFill>
              </a:defRPr>
            </a:lvl1pPr>
          </a:lstStyle>
          <a:p>
            <a:r>
              <a:t>Title Text</a:t>
            </a:r>
          </a:p>
        </p:txBody>
      </p:sp>
      <p:sp>
        <p:nvSpPr>
          <p:cNvPr id="46" name="Body Level One…"/>
          <p:cNvSpPr txBox="1">
            <a:spLocks noGrp="1"/>
          </p:cNvSpPr>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2"/>
                </a:solidFill>
              </a:defRPr>
            </a:lvl1pPr>
            <a:lvl2pPr marL="0" indent="457200">
              <a:buClrTx/>
              <a:buSzTx/>
              <a:buNone/>
              <a:defRPr cap="all">
                <a:solidFill>
                  <a:schemeClr val="accent2"/>
                </a:solidFill>
              </a:defRPr>
            </a:lvl2pPr>
            <a:lvl3pPr marL="0" indent="914400">
              <a:buClrTx/>
              <a:buSzTx/>
              <a:buNone/>
              <a:defRPr cap="all">
                <a:solidFill>
                  <a:schemeClr val="accent2"/>
                </a:solidFill>
              </a:defRPr>
            </a:lvl3pPr>
            <a:lvl4pPr marL="0" indent="1371600">
              <a:buClrTx/>
              <a:buSzTx/>
              <a:buNone/>
              <a:defRPr cap="all">
                <a:solidFill>
                  <a:schemeClr val="accent2"/>
                </a:solidFill>
              </a:defRPr>
            </a:lvl4pPr>
            <a:lvl5pPr marL="0" indent="1828800">
              <a:buClrTx/>
              <a:buSzTx/>
              <a:buNone/>
              <a:defRPr cap="all">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prstGeom prst="rect">
            <a:avLst/>
          </a:prstGeom>
        </p:spPr>
        <p:txBody>
          <a:bodyPr/>
          <a:lstStyle>
            <a:lvl1pPr>
              <a:defRPr>
                <a:solidFill>
                  <a:srgbClr val="2F5AAC"/>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4"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55"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56"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57" name="Rectangle 7"/>
          <p:cNvSpPr/>
          <p:nvPr/>
        </p:nvSpPr>
        <p:spPr>
          <a:xfrm>
            <a:off x="445982" y="606554"/>
            <a:ext cx="11300036" cy="1258828"/>
          </a:xfrm>
          <a:prstGeom prst="rect">
            <a:avLst/>
          </a:prstGeom>
          <a:solidFill>
            <a:schemeClr val="accent1"/>
          </a:solidFill>
          <a:ln w="12700">
            <a:miter lim="400000"/>
          </a:ln>
        </p:spPr>
        <p:txBody>
          <a:bodyPr lIns="45719" rIns="45719"/>
          <a:lstStyle/>
          <a:p>
            <a:endParaRPr/>
          </a:p>
        </p:txBody>
      </p:sp>
      <p:sp>
        <p:nvSpPr>
          <p:cNvPr id="58" name="Title Text"/>
          <p:cNvSpPr txBox="1">
            <a:spLocks noGrp="1"/>
          </p:cNvSpPr>
          <p:nvPr>
            <p:ph type="title"/>
          </p:nvPr>
        </p:nvSpPr>
        <p:spPr>
          <a:xfrm>
            <a:off x="581193" y="729657"/>
            <a:ext cx="11029616" cy="988334"/>
          </a:xfrm>
          <a:prstGeom prst="rect">
            <a:avLst/>
          </a:prstGeom>
        </p:spPr>
        <p:txBody>
          <a:bodyPr/>
          <a:lstStyle/>
          <a:p>
            <a:r>
              <a:t>Title Text</a:t>
            </a:r>
          </a:p>
        </p:txBody>
      </p:sp>
      <p:sp>
        <p:nvSpPr>
          <p:cNvPr id="59" name="Body Level One…"/>
          <p:cNvSpPr txBox="1">
            <a:spLocks noGrp="1"/>
          </p:cNvSpPr>
          <p:nvPr>
            <p:ph type="body" sz="half" idx="1"/>
          </p:nvPr>
        </p:nvSpPr>
        <p:spPr>
          <a:xfrm>
            <a:off x="581193" y="2228002"/>
            <a:ext cx="5422390" cy="363304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67"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68"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69"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70" name="Rectangle 10"/>
          <p:cNvSpPr/>
          <p:nvPr/>
        </p:nvSpPr>
        <p:spPr>
          <a:xfrm>
            <a:off x="445982" y="606554"/>
            <a:ext cx="11300036" cy="1258828"/>
          </a:xfrm>
          <a:prstGeom prst="rect">
            <a:avLst/>
          </a:prstGeom>
          <a:solidFill>
            <a:schemeClr val="accent1"/>
          </a:solidFill>
          <a:ln w="12700">
            <a:miter lim="400000"/>
          </a:ln>
        </p:spPr>
        <p:txBody>
          <a:bodyPr lIns="45719" rIns="45719"/>
          <a:lstStyle/>
          <a:p>
            <a:endParaRPr/>
          </a:p>
        </p:txBody>
      </p:sp>
      <p:sp>
        <p:nvSpPr>
          <p:cNvPr id="71" name="Title Text"/>
          <p:cNvSpPr txBox="1">
            <a:spLocks noGrp="1"/>
          </p:cNvSpPr>
          <p:nvPr>
            <p:ph type="title"/>
          </p:nvPr>
        </p:nvSpPr>
        <p:spPr>
          <a:xfrm>
            <a:off x="581193" y="729657"/>
            <a:ext cx="11029616" cy="988334"/>
          </a:xfrm>
          <a:prstGeom prst="rect">
            <a:avLst/>
          </a:prstGeom>
        </p:spPr>
        <p:txBody>
          <a:bodyPr/>
          <a:lstStyle/>
          <a:p>
            <a:r>
              <a:t>Title Text</a:t>
            </a:r>
          </a:p>
        </p:txBody>
      </p:sp>
      <p:sp>
        <p:nvSpPr>
          <p:cNvPr id="72" name="Body Level One…"/>
          <p:cNvSpPr txBox="1">
            <a:spLocks noGrp="1"/>
          </p:cNvSpPr>
          <p:nvPr>
            <p:ph type="body" sz="quarter" idx="1"/>
          </p:nvPr>
        </p:nvSpPr>
        <p:spPr>
          <a:xfrm>
            <a:off x="887219" y="2250892"/>
            <a:ext cx="5087076" cy="536006"/>
          </a:xfrm>
          <a:prstGeom prst="rect">
            <a:avLst/>
          </a:prstGeom>
        </p:spPr>
        <p:txBody>
          <a:bodyPr anchor="b"/>
          <a:lstStyle>
            <a:lvl1pPr marL="0" indent="0">
              <a:buClrTx/>
              <a:buSzTx/>
              <a:buNone/>
              <a:defRPr sz="2200">
                <a:solidFill>
                  <a:schemeClr val="accent2"/>
                </a:solidFill>
              </a:defRPr>
            </a:lvl1pPr>
            <a:lvl2pPr marL="0" indent="457200">
              <a:buClrTx/>
              <a:buSzTx/>
              <a:buNone/>
              <a:defRPr sz="2200">
                <a:solidFill>
                  <a:schemeClr val="accent2"/>
                </a:solidFill>
              </a:defRPr>
            </a:lvl2pPr>
            <a:lvl3pPr marL="0" indent="914400">
              <a:buClrTx/>
              <a:buSzTx/>
              <a:buNone/>
              <a:defRPr sz="2200">
                <a:solidFill>
                  <a:schemeClr val="accent2"/>
                </a:solidFill>
              </a:defRPr>
            </a:lvl3pPr>
            <a:lvl4pPr marL="0" indent="1371600">
              <a:buClrTx/>
              <a:buSzTx/>
              <a:buNone/>
              <a:defRPr sz="2200">
                <a:solidFill>
                  <a:schemeClr val="accent2"/>
                </a:solidFill>
              </a:defRPr>
            </a:lvl4pPr>
            <a:lvl5pPr marL="0" indent="1828800">
              <a:buClrTx/>
              <a:buSzTx/>
              <a:buNone/>
              <a:defRPr sz="2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3" name="Text Placeholder 4"/>
          <p:cNvSpPr>
            <a:spLocks noGrp="1"/>
          </p:cNvSpPr>
          <p:nvPr>
            <p:ph type="body" sz="quarter" idx="13"/>
          </p:nvPr>
        </p:nvSpPr>
        <p:spPr>
          <a:xfrm>
            <a:off x="6523735" y="2250892"/>
            <a:ext cx="5087073" cy="553374"/>
          </a:xfrm>
          <a:prstGeom prst="rect">
            <a:avLst/>
          </a:prstGeom>
        </p:spPr>
        <p:txBody>
          <a:bodyPr anchor="b"/>
          <a:lstStyle/>
          <a:p>
            <a:pPr marL="0" indent="0">
              <a:buClrTx/>
              <a:buSzTx/>
              <a:buNone/>
              <a:defRPr sz="2200">
                <a:solidFill>
                  <a:schemeClr val="accent2"/>
                </a:solidFill>
              </a:defRPr>
            </a:pPr>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1" name="Title Text"/>
          <p:cNvSpPr txBox="1">
            <a:spLocks noGrp="1"/>
          </p:cNvSpPr>
          <p:nvPr>
            <p:ph type="title"/>
          </p:nvPr>
        </p:nvSpPr>
        <p:spPr>
          <a:prstGeom prst="rect">
            <a:avLst/>
          </a:prstGeom>
        </p:spPr>
        <p:txBody>
          <a:bodyPr/>
          <a:lstStyle/>
          <a:p>
            <a:r>
              <a:t>Title Text</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89"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90"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91"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99"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100"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101"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102" name="Rectangle 8"/>
          <p:cNvSpPr/>
          <p:nvPr/>
        </p:nvSpPr>
        <p:spPr>
          <a:xfrm>
            <a:off x="447816" y="5141972"/>
            <a:ext cx="11298202" cy="1274703"/>
          </a:xfrm>
          <a:prstGeom prst="rect">
            <a:avLst/>
          </a:prstGeom>
          <a:solidFill>
            <a:schemeClr val="accent1"/>
          </a:solidFill>
          <a:ln w="12700">
            <a:miter lim="400000"/>
          </a:ln>
        </p:spPr>
        <p:txBody>
          <a:bodyPr lIns="45719" rIns="45719"/>
          <a:lstStyle/>
          <a:p>
            <a:endParaRPr/>
          </a:p>
        </p:txBody>
      </p:sp>
      <p:sp>
        <p:nvSpPr>
          <p:cNvPr id="103" name="Title Text"/>
          <p:cNvSpPr txBox="1">
            <a:spLocks noGrp="1"/>
          </p:cNvSpPr>
          <p:nvPr>
            <p:ph type="title"/>
          </p:nvPr>
        </p:nvSpPr>
        <p:spPr>
          <a:xfrm>
            <a:off x="581191" y="5262295"/>
            <a:ext cx="4909446" cy="689515"/>
          </a:xfrm>
          <a:prstGeom prst="rect">
            <a:avLst/>
          </a:prstGeom>
        </p:spPr>
        <p:txBody>
          <a:bodyPr anchor="ctr"/>
          <a:lstStyle>
            <a:lvl1pPr>
              <a:defRPr sz="2000">
                <a:solidFill>
                  <a:srgbClr val="2F5AAC"/>
                </a:solidFill>
              </a:defRPr>
            </a:lvl1pPr>
          </a:lstStyle>
          <a:p>
            <a:r>
              <a:t>Title Text</a:t>
            </a:r>
          </a:p>
        </p:txBody>
      </p:sp>
      <p:sp>
        <p:nvSpPr>
          <p:cNvPr id="104" name="Body Level One…"/>
          <p:cNvSpPr txBox="1">
            <a:spLocks noGrp="1"/>
          </p:cNvSpPr>
          <p:nvPr>
            <p:ph type="body" idx="1"/>
          </p:nvPr>
        </p:nvSpPr>
        <p:spPr>
          <a:xfrm>
            <a:off x="447815" y="601199"/>
            <a:ext cx="11292842" cy="4204801"/>
          </a:xfrm>
          <a:prstGeom prst="rect">
            <a:avLst/>
          </a:prstGeom>
        </p:spPr>
        <p:txBody>
          <a:bodyPr/>
          <a:lstStyle>
            <a:lvl1pPr>
              <a:defRPr sz="2000"/>
            </a:lvl1pPr>
            <a:lvl2pPr marL="663999" indent="-339999">
              <a:defRPr sz="2000"/>
            </a:lvl2pPr>
            <a:lvl3pPr marL="967500" indent="-337500">
              <a:defRPr sz="2000"/>
            </a:lvl3pPr>
            <a:lvl4pPr marL="1342285" indent="-334285">
              <a:defRPr sz="2000"/>
            </a:lvl4pPr>
            <a:lvl5pPr marL="1702285" indent="-334285">
              <a:defRPr sz="2000"/>
            </a:lvl5pPr>
          </a:lstStyle>
          <a:p>
            <a:r>
              <a:t>Body Level One</a:t>
            </a:r>
          </a:p>
          <a:p>
            <a:pPr lvl="1"/>
            <a:r>
              <a:t>Body Level Two</a:t>
            </a:r>
          </a:p>
          <a:p>
            <a:pPr lvl="2"/>
            <a:r>
              <a:t>Body Level Three</a:t>
            </a:r>
          </a:p>
          <a:p>
            <a:pPr lvl="3"/>
            <a:r>
              <a:t>Body Level Four</a:t>
            </a:r>
          </a:p>
          <a:p>
            <a:pPr lvl="4"/>
            <a:r>
              <a:t>Body Level Five</a:t>
            </a:r>
          </a:p>
        </p:txBody>
      </p:sp>
      <p:sp>
        <p:nvSpPr>
          <p:cNvPr id="105" name="Text Placeholder 3"/>
          <p:cNvSpPr>
            <a:spLocks noGrp="1"/>
          </p:cNvSpPr>
          <p:nvPr>
            <p:ph type="body" sz="quarter" idx="13"/>
          </p:nvPr>
        </p:nvSpPr>
        <p:spPr>
          <a:xfrm>
            <a:off x="5740822" y="5262295"/>
            <a:ext cx="5869988" cy="689516"/>
          </a:xfrm>
          <a:prstGeom prst="rect">
            <a:avLst/>
          </a:prstGeom>
        </p:spPr>
        <p:txBody>
          <a:bodyPr/>
          <a:lstStyle/>
          <a:p>
            <a:pPr marL="0" indent="0" algn="r">
              <a:buClrTx/>
              <a:buSzTx/>
              <a:buNone/>
              <a:defRPr sz="1100">
                <a:solidFill>
                  <a:srgbClr val="FFFFFF"/>
                </a:solidFill>
              </a:defRPr>
            </a:pPr>
            <a:endParaRPr/>
          </a:p>
        </p:txBody>
      </p:sp>
      <p:sp>
        <p:nvSpPr>
          <p:cNvPr id="106" name="Slide Number"/>
          <p:cNvSpPr txBox="1">
            <a:spLocks noGrp="1"/>
          </p:cNvSpPr>
          <p:nvPr>
            <p:ph type="sldNum" sz="quarter" idx="2"/>
          </p:nvPr>
        </p:nvSpPr>
        <p:spPr>
          <a:prstGeom prst="rect">
            <a:avLst/>
          </a:prstGeom>
        </p:spPr>
        <p:txBody>
          <a:bodyPr/>
          <a:lstStyle>
            <a:lvl1pPr>
              <a:defRPr>
                <a:solidFill>
                  <a:srgbClr val="2F5AAC"/>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13"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114"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115"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116" name="Title Text"/>
          <p:cNvSpPr txBox="1">
            <a:spLocks noGrp="1"/>
          </p:cNvSpPr>
          <p:nvPr>
            <p:ph type="title"/>
          </p:nvPr>
        </p:nvSpPr>
        <p:spPr>
          <a:xfrm>
            <a:off x="581193" y="4693389"/>
            <a:ext cx="11029616" cy="566739"/>
          </a:xfrm>
          <a:prstGeom prst="rect">
            <a:avLst/>
          </a:prstGeom>
        </p:spPr>
        <p:txBody>
          <a:bodyPr/>
          <a:lstStyle>
            <a:lvl1pPr>
              <a:defRPr sz="2400">
                <a:solidFill>
                  <a:schemeClr val="accent1"/>
                </a:solidFill>
              </a:defRPr>
            </a:lvl1pPr>
          </a:lstStyle>
          <a:p>
            <a:r>
              <a:t>Title Text</a:t>
            </a:r>
          </a:p>
        </p:txBody>
      </p:sp>
      <p:sp>
        <p:nvSpPr>
          <p:cNvPr id="117" name="Picture Placeholder 2"/>
          <p:cNvSpPr>
            <a:spLocks noGrp="1"/>
          </p:cNvSpPr>
          <p:nvPr>
            <p:ph type="pic" idx="13"/>
          </p:nvPr>
        </p:nvSpPr>
        <p:spPr>
          <a:xfrm>
            <a:off x="447816" y="599725"/>
            <a:ext cx="11290860" cy="3557252"/>
          </a:xfrm>
          <a:prstGeom prst="rect">
            <a:avLst/>
          </a:prstGeom>
        </p:spPr>
        <p:txBody>
          <a:bodyPr lIns="91439" rIns="91439" anchor="t">
            <a:noAutofit/>
          </a:bodyPr>
          <a:lstStyle/>
          <a:p>
            <a:endParaRPr/>
          </a:p>
        </p:txBody>
      </p:sp>
      <p:sp>
        <p:nvSpPr>
          <p:cNvPr id="118" name="Body Level One…"/>
          <p:cNvSpPr txBox="1">
            <a:spLocks noGrp="1"/>
          </p:cNvSpPr>
          <p:nvPr>
            <p:ph type="body" sz="quarter" idx="1"/>
          </p:nvPr>
        </p:nvSpPr>
        <p:spPr>
          <a:xfrm>
            <a:off x="581191" y="5260126"/>
            <a:ext cx="11029618" cy="598673"/>
          </a:xfrm>
          <a:prstGeom prst="rect">
            <a:avLst/>
          </a:prstGeom>
        </p:spPr>
        <p:txBody>
          <a:bodyPr/>
          <a:lstStyle>
            <a:lvl1pPr marL="0" indent="0">
              <a:buClrTx/>
              <a:buSzTx/>
              <a:buNone/>
              <a:defRPr sz="1200"/>
            </a:lvl1pPr>
            <a:lvl2pPr marL="0" indent="457200">
              <a:buClrTx/>
              <a:buSzTx/>
              <a:buNone/>
              <a:defRPr sz="1200"/>
            </a:lvl2pPr>
            <a:lvl3pPr marL="0" indent="914400">
              <a:buClrTx/>
              <a:buSzTx/>
              <a:buNone/>
              <a:defRPr sz="1200"/>
            </a:lvl3pPr>
            <a:lvl4pPr marL="0" indent="1371600">
              <a:buClrTx/>
              <a:buSzTx/>
              <a:buNone/>
              <a:defRPr sz="1200"/>
            </a:lvl4pPr>
            <a:lvl5pPr marL="0" indent="1828800">
              <a:buClrTx/>
              <a:buSzTx/>
              <a:buNone/>
              <a:defRPr sz="1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446533" y="457200"/>
            <a:ext cx="3703322" cy="94997"/>
          </a:xfrm>
          <a:prstGeom prst="rect">
            <a:avLst/>
          </a:prstGeom>
          <a:solidFill>
            <a:schemeClr val="accent1"/>
          </a:solidFill>
          <a:ln w="12700">
            <a:miter lim="400000"/>
          </a:ln>
        </p:spPr>
        <p:txBody>
          <a:bodyPr lIns="45719" rIns="45719"/>
          <a:lstStyle/>
          <a:p>
            <a:endParaRPr/>
          </a:p>
        </p:txBody>
      </p:sp>
      <p:sp>
        <p:nvSpPr>
          <p:cNvPr id="3" name="Rectangle 9"/>
          <p:cNvSpPr/>
          <p:nvPr/>
        </p:nvSpPr>
        <p:spPr>
          <a:xfrm>
            <a:off x="8042147" y="453642"/>
            <a:ext cx="3703321" cy="98555"/>
          </a:xfrm>
          <a:prstGeom prst="rect">
            <a:avLst/>
          </a:prstGeom>
          <a:solidFill>
            <a:schemeClr val="accent4"/>
          </a:solidFill>
          <a:ln w="12700">
            <a:miter lim="400000"/>
          </a:ln>
        </p:spPr>
        <p:txBody>
          <a:bodyPr lIns="45719" rIns="45719"/>
          <a:lstStyle/>
          <a:p>
            <a:endParaRPr/>
          </a:p>
        </p:txBody>
      </p:sp>
      <p:sp>
        <p:nvSpPr>
          <p:cNvPr id="4" name="Rectangle 10"/>
          <p:cNvSpPr/>
          <p:nvPr/>
        </p:nvSpPr>
        <p:spPr>
          <a:xfrm>
            <a:off x="4241829" y="457200"/>
            <a:ext cx="3703321" cy="91441"/>
          </a:xfrm>
          <a:prstGeom prst="rect">
            <a:avLst/>
          </a:prstGeom>
          <a:solidFill>
            <a:schemeClr val="accent2"/>
          </a:solidFill>
          <a:ln w="12700">
            <a:miter lim="400000"/>
          </a:ln>
        </p:spPr>
        <p:txBody>
          <a:bodyPr lIns="45719" rIns="45719"/>
          <a:lstStyle/>
          <a:p>
            <a:endParaRPr/>
          </a:p>
        </p:txBody>
      </p:sp>
      <p:sp>
        <p:nvSpPr>
          <p:cNvPr id="5" name="Rectangle 6"/>
          <p:cNvSpPr/>
          <p:nvPr/>
        </p:nvSpPr>
        <p:spPr>
          <a:xfrm>
            <a:off x="440683" y="606554"/>
            <a:ext cx="11300036" cy="1258828"/>
          </a:xfrm>
          <a:prstGeom prst="rect">
            <a:avLst/>
          </a:prstGeom>
          <a:solidFill>
            <a:schemeClr val="accent1"/>
          </a:solidFill>
          <a:ln w="12700">
            <a:miter lim="400000"/>
          </a:ln>
        </p:spPr>
        <p:txBody>
          <a:bodyPr lIns="45719" rIns="45719"/>
          <a:lstStyle/>
          <a:p>
            <a:endParaRPr/>
          </a:p>
        </p:txBody>
      </p:sp>
      <p:sp>
        <p:nvSpPr>
          <p:cNvPr id="6" name="Title Text"/>
          <p:cNvSpPr txBox="1">
            <a:spLocks noGrp="1"/>
          </p:cNvSpPr>
          <p:nvPr>
            <p:ph type="title"/>
          </p:nvPr>
        </p:nvSpPr>
        <p:spPr>
          <a:xfrm>
            <a:off x="575894" y="729657"/>
            <a:ext cx="11029616" cy="988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7"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11379533" y="6023129"/>
            <a:ext cx="231277" cy="231141"/>
          </a:xfrm>
          <a:prstGeom prst="rect">
            <a:avLst/>
          </a:prstGeom>
          <a:ln w="12700">
            <a:miter lim="400000"/>
          </a:ln>
        </p:spPr>
        <p:txBody>
          <a:bodyPr wrap="none" lIns="45719" rIns="45719" anchor="ctr">
            <a:spAutoFit/>
          </a:bodyPr>
          <a:lstStyle>
            <a:lvl1pPr algn="r">
              <a:defRPr sz="900">
                <a:solidFill>
                  <a:schemeClr val="accent2"/>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sz="2800" b="0" i="0" u="none" strike="noStrike" cap="all" spc="0" baseline="0">
          <a:solidFill>
            <a:srgbClr val="FFFFFF"/>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2"/>
        </a:buClr>
        <a:buSzPct val="92000"/>
        <a:buFontTx/>
        <a:buChar char="◼"/>
        <a:tabLst/>
        <a:defRPr sz="1800" b="0" i="0" u="none" strike="noStrike" cap="none" spc="0" baseline="0">
          <a:solidFill>
            <a:srgbClr val="3D3D3D"/>
          </a:solidFill>
          <a:uFillTx/>
          <a:latin typeface="Gill Sans MT"/>
          <a:ea typeface="Gill Sans MT"/>
          <a:cs typeface="Gill Sans MT"/>
          <a:sym typeface="Gill Sans MT"/>
        </a:defRPr>
      </a:lvl9pPr>
    </p:bodyStyle>
    <p:otherStyle>
      <a:lvl1pPr marL="0" marR="0" indent="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1pPr>
      <a:lvl2pPr marL="0" marR="0" indent="4572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2pPr>
      <a:lvl3pPr marL="0" marR="0" indent="9144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3pPr>
      <a:lvl4pPr marL="0" marR="0" indent="13716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4pPr>
      <a:lvl5pPr marL="0" marR="0" indent="18288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5pPr>
      <a:lvl6pPr marL="0" marR="0" indent="22860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6pPr>
      <a:lvl7pPr marL="0" marR="0" indent="27432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7pPr>
      <a:lvl8pPr marL="0" marR="0" indent="32004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8pPr>
      <a:lvl9pPr marL="0" marR="0" indent="3657600" algn="r" defTabSz="4572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4"/>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29" name="Picture 6" descr="Picture 6"/>
          <p:cNvPicPr>
            <a:picLocks noChangeAspect="1"/>
          </p:cNvPicPr>
          <p:nvPr/>
        </p:nvPicPr>
        <p:blipFill>
          <a:blip r:embed="rId2"/>
          <a:srcRect l="13265" t="9091" r="3501"/>
          <a:stretch>
            <a:fillRect/>
          </a:stretch>
        </p:blipFill>
        <p:spPr>
          <a:xfrm>
            <a:off x="19" y="10"/>
            <a:ext cx="12191982" cy="6857915"/>
          </a:xfrm>
          <a:prstGeom prst="rect">
            <a:avLst/>
          </a:prstGeom>
          <a:ln w="12700">
            <a:miter lim="400000"/>
          </a:ln>
        </p:spPr>
      </p:pic>
      <p:grpSp>
        <p:nvGrpSpPr>
          <p:cNvPr id="133" name="Group 16"/>
          <p:cNvGrpSpPr/>
          <p:nvPr/>
        </p:nvGrpSpPr>
        <p:grpSpPr>
          <a:xfrm>
            <a:off x="446533" y="453642"/>
            <a:ext cx="11298935" cy="98555"/>
            <a:chOff x="0" y="0"/>
            <a:chExt cx="11298933" cy="98554"/>
          </a:xfrm>
        </p:grpSpPr>
        <p:sp>
          <p:nvSpPr>
            <p:cNvPr id="130" name="Rectangle 17"/>
            <p:cNvSpPr/>
            <p:nvPr/>
          </p:nvSpPr>
          <p:spPr>
            <a:xfrm>
              <a:off x="-1" y="3557"/>
              <a:ext cx="3703321" cy="94998"/>
            </a:xfrm>
            <a:prstGeom prst="rect">
              <a:avLst/>
            </a:pr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31" name="Rectangle 18"/>
            <p:cNvSpPr/>
            <p:nvPr/>
          </p:nvSpPr>
          <p:spPr>
            <a:xfrm>
              <a:off x="7595613" y="-1"/>
              <a:ext cx="3703321" cy="98556"/>
            </a:xfrm>
            <a:prstGeom prst="rect">
              <a:avLst/>
            </a:prstGeom>
            <a:solidFill>
              <a:schemeClr val="accent4"/>
            </a:solidFill>
            <a:ln w="12700" cap="flat">
              <a:noFill/>
              <a:miter lim="400000"/>
            </a:ln>
            <a:effectLst/>
          </p:spPr>
          <p:txBody>
            <a:bodyPr wrap="square" lIns="45719" tIns="45719" rIns="45719" bIns="45719" numCol="1" anchor="t">
              <a:noAutofit/>
            </a:bodyPr>
            <a:lstStyle/>
            <a:p>
              <a:endParaRPr/>
            </a:p>
          </p:txBody>
        </p:sp>
        <p:sp>
          <p:nvSpPr>
            <p:cNvPr id="132" name="Rectangle 19"/>
            <p:cNvSpPr/>
            <p:nvPr/>
          </p:nvSpPr>
          <p:spPr>
            <a:xfrm>
              <a:off x="3795295" y="3556"/>
              <a:ext cx="3703321" cy="91442"/>
            </a:xfrm>
            <a:prstGeom prst="rect">
              <a:avLst/>
            </a:prstGeom>
            <a:solidFill>
              <a:schemeClr val="accent2"/>
            </a:solidFill>
            <a:ln w="12700" cap="flat">
              <a:noFill/>
              <a:miter lim="400000"/>
            </a:ln>
            <a:effectLst/>
          </p:spPr>
          <p:txBody>
            <a:bodyPr wrap="square" lIns="45719" tIns="45719" rIns="45719" bIns="45719" numCol="1" anchor="t">
              <a:noAutofit/>
            </a:bodyPr>
            <a:lstStyle/>
            <a:p>
              <a:endParaRPr/>
            </a:p>
          </p:txBody>
        </p:sp>
      </p:grpSp>
      <p:sp>
        <p:nvSpPr>
          <p:cNvPr id="134" name="Rectangle 21"/>
          <p:cNvSpPr/>
          <p:nvPr/>
        </p:nvSpPr>
        <p:spPr>
          <a:xfrm>
            <a:off x="448732" y="4428066"/>
            <a:ext cx="11260667" cy="1962498"/>
          </a:xfrm>
          <a:prstGeom prst="rect">
            <a:avLst/>
          </a:prstGeom>
          <a:solidFill>
            <a:schemeClr val="accent1">
              <a:alpha val="97000"/>
            </a:schemeClr>
          </a:solidFill>
          <a:ln w="12700">
            <a:miter lim="400000"/>
          </a:ln>
        </p:spPr>
        <p:txBody>
          <a:bodyPr lIns="45719" rIns="45719"/>
          <a:lstStyle/>
          <a:p>
            <a:endParaRPr/>
          </a:p>
        </p:txBody>
      </p:sp>
      <p:sp>
        <p:nvSpPr>
          <p:cNvPr id="135" name="Title 1"/>
          <p:cNvSpPr txBox="1">
            <a:spLocks noGrp="1"/>
          </p:cNvSpPr>
          <p:nvPr>
            <p:ph type="ctrTitle"/>
          </p:nvPr>
        </p:nvSpPr>
        <p:spPr>
          <a:xfrm>
            <a:off x="581190" y="4572000"/>
            <a:ext cx="10993551" cy="895244"/>
          </a:xfrm>
          <a:prstGeom prst="rect">
            <a:avLst/>
          </a:prstGeom>
        </p:spPr>
        <p:txBody>
          <a:bodyPr/>
          <a:lstStyle>
            <a:lvl1pPr defTabSz="397763">
              <a:defRPr sz="5220">
                <a:solidFill>
                  <a:srgbClr val="FFFFFF"/>
                </a:solidFill>
              </a:defRPr>
            </a:lvl1pPr>
          </a:lstStyle>
          <a:p>
            <a:r>
              <a:t>Shodan in the Atlantic</a:t>
            </a:r>
          </a:p>
        </p:txBody>
      </p:sp>
      <p:sp>
        <p:nvSpPr>
          <p:cNvPr id="136" name="Subtitle 2"/>
          <p:cNvSpPr txBox="1">
            <a:spLocks noGrp="1"/>
          </p:cNvSpPr>
          <p:nvPr>
            <p:ph type="subTitle" sz="quarter" idx="1"/>
          </p:nvPr>
        </p:nvSpPr>
        <p:spPr>
          <a:xfrm>
            <a:off x="581193" y="5467246"/>
            <a:ext cx="10993548" cy="484823"/>
          </a:xfrm>
          <a:prstGeom prst="rect">
            <a:avLst/>
          </a:prstGeom>
        </p:spPr>
        <p:txBody>
          <a:bodyPr/>
          <a:lstStyle>
            <a:lvl1pPr>
              <a:defRPr>
                <a:solidFill>
                  <a:srgbClr val="7CEBFF"/>
                </a:solidFill>
              </a:defRPr>
            </a:lvl1pPr>
          </a:lstStyle>
          <a:p>
            <a:r>
              <a:t>Grant Boudreau &amp; Sunny Jamwal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ORT 21 - New Brunswick"/>
          <p:cNvSpPr txBox="1">
            <a:spLocks noGrp="1"/>
          </p:cNvSpPr>
          <p:nvPr>
            <p:ph type="title"/>
          </p:nvPr>
        </p:nvSpPr>
        <p:spPr>
          <a:prstGeom prst="rect">
            <a:avLst/>
          </a:prstGeom>
        </p:spPr>
        <p:txBody>
          <a:bodyPr/>
          <a:lstStyle/>
          <a:p>
            <a:r>
              <a:rPr lang="en-CA" dirty="0"/>
              <a:t>FTP - </a:t>
            </a:r>
            <a:r>
              <a:rPr dirty="0"/>
              <a:t>PORT 21 - New Brunswick</a:t>
            </a:r>
          </a:p>
        </p:txBody>
      </p:sp>
      <p:pic>
        <p:nvPicPr>
          <p:cNvPr id="155" name="Screen Shot 2019-10-05 at 9.15.26 PM.png" descr="Screen Shot 2019-10-05 at 9.15.26 PM.png"/>
          <p:cNvPicPr>
            <a:picLocks noChangeAspect="1"/>
          </p:cNvPicPr>
          <p:nvPr/>
        </p:nvPicPr>
        <p:blipFill>
          <a:blip r:embed="rId3"/>
          <a:stretch>
            <a:fillRect/>
          </a:stretch>
        </p:blipFill>
        <p:spPr>
          <a:xfrm>
            <a:off x="528396" y="2131684"/>
            <a:ext cx="10751365" cy="347778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ORT 21 - New Brunswick"/>
          <p:cNvSpPr txBox="1">
            <a:spLocks noGrp="1"/>
          </p:cNvSpPr>
          <p:nvPr>
            <p:ph type="title"/>
          </p:nvPr>
        </p:nvSpPr>
        <p:spPr>
          <a:prstGeom prst="rect">
            <a:avLst/>
          </a:prstGeom>
        </p:spPr>
        <p:txBody>
          <a:bodyPr/>
          <a:lstStyle/>
          <a:p>
            <a:r>
              <a:rPr lang="en-CA" dirty="0"/>
              <a:t>FTP - </a:t>
            </a:r>
            <a:r>
              <a:rPr dirty="0"/>
              <a:t>PORT 21 - New Brunswick</a:t>
            </a:r>
          </a:p>
        </p:txBody>
      </p:sp>
      <p:pic>
        <p:nvPicPr>
          <p:cNvPr id="158" name="Screen Shot 2019-10-05 at 9.14.39 PM.png" descr="Screen Shot 2019-10-05 at 9.14.39 PM.png"/>
          <p:cNvPicPr>
            <a:picLocks noChangeAspect="1"/>
          </p:cNvPicPr>
          <p:nvPr/>
        </p:nvPicPr>
        <p:blipFill>
          <a:blip r:embed="rId3"/>
          <a:stretch>
            <a:fillRect/>
          </a:stretch>
        </p:blipFill>
        <p:spPr>
          <a:xfrm>
            <a:off x="546647" y="1923295"/>
            <a:ext cx="10417483" cy="410490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581193" y="729657"/>
            <a:ext cx="11029616" cy="988334"/>
          </a:xfrm>
          <a:prstGeom prst="rect">
            <a:avLst/>
          </a:prstGeom>
        </p:spPr>
        <p:txBody>
          <a:bodyPr/>
          <a:lstStyle/>
          <a:p>
            <a:r>
              <a:rPr dirty="0"/>
              <a:t>SSH – Port 22</a:t>
            </a:r>
          </a:p>
        </p:txBody>
      </p:sp>
      <p:graphicFrame>
        <p:nvGraphicFramePr>
          <p:cNvPr id="161"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xfrm>
            <a:off x="581193" y="729657"/>
            <a:ext cx="11029616" cy="988334"/>
          </a:xfrm>
          <a:prstGeom prst="rect">
            <a:avLst/>
          </a:prstGeom>
        </p:spPr>
        <p:txBody>
          <a:bodyPr/>
          <a:lstStyle/>
          <a:p>
            <a:r>
              <a:rPr dirty="0"/>
              <a:t>SMTP – Port 25</a:t>
            </a:r>
          </a:p>
        </p:txBody>
      </p:sp>
      <p:graphicFrame>
        <p:nvGraphicFramePr>
          <p:cNvPr id="164"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xfrm>
            <a:off x="581193" y="729657"/>
            <a:ext cx="11029616" cy="988334"/>
          </a:xfrm>
          <a:prstGeom prst="rect">
            <a:avLst/>
          </a:prstGeom>
        </p:spPr>
        <p:txBody>
          <a:bodyPr/>
          <a:lstStyle/>
          <a:p>
            <a:r>
              <a:rPr lang="en-CA" dirty="0"/>
              <a:t>SMTP – Port 25</a:t>
            </a:r>
            <a:endParaRPr dirty="0"/>
          </a:p>
        </p:txBody>
      </p:sp>
      <p:pic>
        <p:nvPicPr>
          <p:cNvPr id="209" name="Screen Shot 2019-10-05 at 3.27.45 PM.png" descr="Screen Shot 2019-10-05 at 3.27.45 PM.png"/>
          <p:cNvPicPr>
            <a:picLocks noChangeAspect="1"/>
          </p:cNvPicPr>
          <p:nvPr/>
        </p:nvPicPr>
        <p:blipFill>
          <a:blip r:embed="rId3"/>
          <a:stretch>
            <a:fillRect/>
          </a:stretch>
        </p:blipFill>
        <p:spPr>
          <a:xfrm>
            <a:off x="1139990" y="1923295"/>
            <a:ext cx="9912020" cy="45723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a:spLocks noGrp="1"/>
          </p:cNvSpPr>
          <p:nvPr>
            <p:ph type="title"/>
          </p:nvPr>
        </p:nvSpPr>
        <p:spPr>
          <a:xfrm>
            <a:off x="581193" y="729657"/>
            <a:ext cx="11029616" cy="988334"/>
          </a:xfrm>
          <a:prstGeom prst="rect">
            <a:avLst/>
          </a:prstGeom>
        </p:spPr>
        <p:txBody>
          <a:bodyPr/>
          <a:lstStyle/>
          <a:p>
            <a:r>
              <a:rPr lang="en-CA" dirty="0"/>
              <a:t>SMTP – Port 25</a:t>
            </a:r>
            <a:endParaRPr dirty="0"/>
          </a:p>
        </p:txBody>
      </p:sp>
      <p:pic>
        <p:nvPicPr>
          <p:cNvPr id="212" name="Screen Shot 2019-10-05 at 3.35.11 PM.png" descr="Screen Shot 2019-10-05 at 3.35.11 PM.png"/>
          <p:cNvPicPr>
            <a:picLocks noChangeAspect="1"/>
          </p:cNvPicPr>
          <p:nvPr/>
        </p:nvPicPr>
        <p:blipFill>
          <a:blip r:embed="rId3"/>
          <a:stretch>
            <a:fillRect/>
          </a:stretch>
        </p:blipFill>
        <p:spPr>
          <a:xfrm>
            <a:off x="1054667" y="1923295"/>
            <a:ext cx="10082666" cy="47527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a:spLocks noGrp="1"/>
          </p:cNvSpPr>
          <p:nvPr>
            <p:ph type="title"/>
          </p:nvPr>
        </p:nvSpPr>
        <p:spPr>
          <a:xfrm>
            <a:off x="581193" y="729657"/>
            <a:ext cx="11029616" cy="988334"/>
          </a:xfrm>
          <a:prstGeom prst="rect">
            <a:avLst/>
          </a:prstGeom>
        </p:spPr>
        <p:txBody>
          <a:bodyPr/>
          <a:lstStyle/>
          <a:p>
            <a:r>
              <a:rPr lang="en-CA" dirty="0"/>
              <a:t>SMTP – Port 25</a:t>
            </a:r>
            <a:endParaRPr dirty="0"/>
          </a:p>
        </p:txBody>
      </p:sp>
      <p:pic>
        <p:nvPicPr>
          <p:cNvPr id="9" name="Picture 8">
            <a:extLst>
              <a:ext uri="{FF2B5EF4-FFF2-40B4-BE49-F238E27FC236}">
                <a16:creationId xmlns:a16="http://schemas.microsoft.com/office/drawing/2014/main" id="{4A670529-9153-D140-943B-F5EC2C0D5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93" y="2254843"/>
            <a:ext cx="10858500" cy="3873500"/>
          </a:xfrm>
          <a:prstGeom prst="rect">
            <a:avLst/>
          </a:prstGeom>
        </p:spPr>
      </p:pic>
    </p:spTree>
    <p:extLst>
      <p:ext uri="{BB962C8B-B14F-4D97-AF65-F5344CB8AC3E}">
        <p14:creationId xmlns:p14="http://schemas.microsoft.com/office/powerpoint/2010/main" val="26919540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itle 1"/>
          <p:cNvSpPr txBox="1">
            <a:spLocks noGrp="1"/>
          </p:cNvSpPr>
          <p:nvPr>
            <p:ph type="title"/>
          </p:nvPr>
        </p:nvSpPr>
        <p:spPr>
          <a:xfrm>
            <a:off x="581193" y="729657"/>
            <a:ext cx="11029616" cy="988334"/>
          </a:xfrm>
          <a:prstGeom prst="rect">
            <a:avLst/>
          </a:prstGeom>
        </p:spPr>
        <p:txBody>
          <a:bodyPr/>
          <a:lstStyle/>
          <a:p>
            <a:r>
              <a:rPr lang="en-CA" dirty="0"/>
              <a:t>SMTP – Port 25</a:t>
            </a:r>
            <a:endParaRPr dirty="0"/>
          </a:p>
        </p:txBody>
      </p:sp>
      <p:pic>
        <p:nvPicPr>
          <p:cNvPr id="3" name="Picture 2">
            <a:extLst>
              <a:ext uri="{FF2B5EF4-FFF2-40B4-BE49-F238E27FC236}">
                <a16:creationId xmlns:a16="http://schemas.microsoft.com/office/drawing/2014/main" id="{E1FE79E4-52A9-A742-A345-754D74C3E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708" y="1987585"/>
            <a:ext cx="6756400" cy="800100"/>
          </a:xfrm>
          <a:prstGeom prst="rect">
            <a:avLst/>
          </a:prstGeom>
        </p:spPr>
      </p:pic>
      <p:pic>
        <p:nvPicPr>
          <p:cNvPr id="5" name="Picture 4">
            <a:extLst>
              <a:ext uri="{FF2B5EF4-FFF2-40B4-BE49-F238E27FC236}">
                <a16:creationId xmlns:a16="http://schemas.microsoft.com/office/drawing/2014/main" id="{D4B33FCC-1782-BE40-9A7A-CFB91C90A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3246" y="3057279"/>
            <a:ext cx="4468446" cy="2693523"/>
          </a:xfrm>
          <a:prstGeom prst="rect">
            <a:avLst/>
          </a:prstGeom>
        </p:spPr>
      </p:pic>
    </p:spTree>
    <p:extLst>
      <p:ext uri="{BB962C8B-B14F-4D97-AF65-F5344CB8AC3E}">
        <p14:creationId xmlns:p14="http://schemas.microsoft.com/office/powerpoint/2010/main" val="1284272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xfrm>
            <a:off x="581193" y="729657"/>
            <a:ext cx="11029616" cy="988334"/>
          </a:xfrm>
          <a:prstGeom prst="rect">
            <a:avLst/>
          </a:prstGeom>
        </p:spPr>
        <p:txBody>
          <a:bodyPr/>
          <a:lstStyle/>
          <a:p>
            <a:r>
              <a:t>DNS – Port 53</a:t>
            </a:r>
          </a:p>
        </p:txBody>
      </p:sp>
      <p:graphicFrame>
        <p:nvGraphicFramePr>
          <p:cNvPr id="167"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HTTP and HTTPS"/>
          <p:cNvSpPr txBox="1">
            <a:spLocks noGrp="1"/>
          </p:cNvSpPr>
          <p:nvPr>
            <p:ph type="title"/>
          </p:nvPr>
        </p:nvSpPr>
        <p:spPr>
          <a:prstGeom prst="rect">
            <a:avLst/>
          </a:prstGeom>
        </p:spPr>
        <p:txBody>
          <a:bodyPr/>
          <a:lstStyle/>
          <a:p>
            <a:r>
              <a:rPr dirty="0"/>
              <a:t>HTTP</a:t>
            </a:r>
            <a:r>
              <a:rPr lang="en-CA" dirty="0"/>
              <a:t> – Port 80</a:t>
            </a:r>
            <a:r>
              <a:rPr dirty="0"/>
              <a:t> </a:t>
            </a:r>
            <a:r>
              <a:rPr lang="en-CA" dirty="0"/>
              <a:t>/ </a:t>
            </a:r>
            <a:r>
              <a:rPr dirty="0"/>
              <a:t>HTTPS</a:t>
            </a:r>
            <a:r>
              <a:rPr lang="en-CA" dirty="0"/>
              <a:t> – Port 443</a:t>
            </a:r>
            <a:endParaRPr dirty="0"/>
          </a:p>
        </p:txBody>
      </p:sp>
      <p:graphicFrame>
        <p:nvGraphicFramePr>
          <p:cNvPr id="170" name="2D Column Chart"/>
          <p:cNvGraphicFramePr/>
          <p:nvPr/>
        </p:nvGraphicFramePr>
        <p:xfrm>
          <a:off x="2077422" y="1923295"/>
          <a:ext cx="7210974" cy="465448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prstGeom prst="rect">
            <a:avLst/>
          </a:prstGeom>
        </p:spPr>
        <p:txBody>
          <a:bodyPr/>
          <a:lstStyle/>
          <a:p>
            <a:r>
              <a:t>Agenda</a:t>
            </a:r>
          </a:p>
        </p:txBody>
      </p:sp>
      <p:sp>
        <p:nvSpPr>
          <p:cNvPr id="139" name="Introduction…"/>
          <p:cNvSpPr txBox="1">
            <a:spLocks noGrp="1"/>
          </p:cNvSpPr>
          <p:nvPr>
            <p:ph type="body" idx="1"/>
          </p:nvPr>
        </p:nvSpPr>
        <p:spPr>
          <a:prstGeom prst="rect">
            <a:avLst/>
          </a:prstGeom>
        </p:spPr>
        <p:txBody>
          <a:bodyPr/>
          <a:lstStyle/>
          <a:p>
            <a:pPr>
              <a:defRPr sz="2500" b="1"/>
            </a:pPr>
            <a:r>
              <a:t>Introduction</a:t>
            </a:r>
          </a:p>
          <a:p>
            <a:pPr>
              <a:defRPr sz="2500" b="1"/>
            </a:pPr>
            <a:r>
              <a:t>Shodan</a:t>
            </a:r>
          </a:p>
          <a:p>
            <a:pPr>
              <a:defRPr sz="2500" b="1"/>
            </a:pPr>
            <a:r>
              <a:t>Common Ports</a:t>
            </a:r>
          </a:p>
          <a:p>
            <a:pPr>
              <a:defRPr sz="2500" b="1"/>
            </a:pPr>
            <a:r>
              <a:t>Operating Systems</a:t>
            </a:r>
          </a:p>
          <a:p>
            <a:pPr>
              <a:defRPr sz="2500" b="1"/>
            </a:pPr>
            <a:r>
              <a:t>IOT Devices</a:t>
            </a:r>
          </a:p>
          <a:p>
            <a:pPr>
              <a:defRPr sz="2500" b="1"/>
            </a:pPr>
            <a:r>
              <a:t>Database Servers</a:t>
            </a:r>
          </a:p>
          <a:p>
            <a:pPr>
              <a:defRPr sz="2500" b="1"/>
            </a:pPr>
            <a:r>
              <a:t>Recommendations</a:t>
            </a:r>
          </a:p>
          <a:p>
            <a:pPr>
              <a:defRPr sz="2500" b="1"/>
            </a:pPr>
            <a:r>
              <a:t>Q&amp;A</a:t>
            </a:r>
          </a:p>
        </p:txBody>
      </p:sp>
      <p:pic>
        <p:nvPicPr>
          <p:cNvPr id="140" name="Screen Shot 2019-10-06 at 8.37.38 PM.png" descr="Screen Shot 2019-10-06 at 8.37.38 PM.png"/>
          <p:cNvPicPr>
            <a:picLocks noChangeAspect="1"/>
          </p:cNvPicPr>
          <p:nvPr/>
        </p:nvPicPr>
        <p:blipFill>
          <a:blip r:embed="rId3"/>
          <a:stretch>
            <a:fillRect/>
          </a:stretch>
        </p:blipFill>
        <p:spPr>
          <a:xfrm>
            <a:off x="5628181" y="1865914"/>
            <a:ext cx="4286181" cy="440231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HTTP and HTTPS - New Brunswick"/>
          <p:cNvSpPr txBox="1">
            <a:spLocks noGrp="1"/>
          </p:cNvSpPr>
          <p:nvPr>
            <p:ph type="title"/>
          </p:nvPr>
        </p:nvSpPr>
        <p:spPr>
          <a:prstGeom prst="rect">
            <a:avLst/>
          </a:prstGeom>
        </p:spPr>
        <p:txBody>
          <a:bodyPr/>
          <a:lstStyle/>
          <a:p>
            <a:r>
              <a:rPr lang="fr-FR" dirty="0"/>
              <a:t>HTTP – Port 80 / HTTPS – Port 443 </a:t>
            </a:r>
            <a:r>
              <a:rPr dirty="0"/>
              <a:t>- New Brunswick</a:t>
            </a:r>
          </a:p>
        </p:txBody>
      </p:sp>
      <p:pic>
        <p:nvPicPr>
          <p:cNvPr id="173" name="Screen Shot 2019-10-07 at 10.17.06 PM.png" descr="Screen Shot 2019-10-07 at 10.17.06 PM.png"/>
          <p:cNvPicPr>
            <a:picLocks noChangeAspect="1"/>
          </p:cNvPicPr>
          <p:nvPr/>
        </p:nvPicPr>
        <p:blipFill>
          <a:blip r:embed="rId3"/>
          <a:stretch>
            <a:fillRect/>
          </a:stretch>
        </p:blipFill>
        <p:spPr>
          <a:xfrm>
            <a:off x="1913125" y="2102416"/>
            <a:ext cx="8365750" cy="4227949"/>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HTTP and HTTPS - New Brunswick"/>
          <p:cNvSpPr txBox="1">
            <a:spLocks noGrp="1"/>
          </p:cNvSpPr>
          <p:nvPr>
            <p:ph type="title"/>
          </p:nvPr>
        </p:nvSpPr>
        <p:spPr>
          <a:prstGeom prst="rect">
            <a:avLst/>
          </a:prstGeom>
        </p:spPr>
        <p:txBody>
          <a:bodyPr/>
          <a:lstStyle/>
          <a:p>
            <a:r>
              <a:rPr lang="fr-FR" dirty="0"/>
              <a:t>HTTP – Port 80 / HTTPS – Port 443 </a:t>
            </a:r>
            <a:r>
              <a:rPr dirty="0"/>
              <a:t>- New Brunswick</a:t>
            </a:r>
          </a:p>
        </p:txBody>
      </p:sp>
      <p:pic>
        <p:nvPicPr>
          <p:cNvPr id="176" name="Screen Shot 2019-10-07 at 10.22.41 PM.png" descr="Screen Shot 2019-10-07 at 10.22.41 PM.png"/>
          <p:cNvPicPr>
            <a:picLocks noChangeAspect="1"/>
          </p:cNvPicPr>
          <p:nvPr/>
        </p:nvPicPr>
        <p:blipFill>
          <a:blip r:embed="rId3"/>
          <a:stretch>
            <a:fillRect/>
          </a:stretch>
        </p:blipFill>
        <p:spPr>
          <a:xfrm>
            <a:off x="1221568" y="2290236"/>
            <a:ext cx="9748864" cy="297068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HTTP and HTTPS - New Brunswick"/>
          <p:cNvSpPr txBox="1">
            <a:spLocks noGrp="1"/>
          </p:cNvSpPr>
          <p:nvPr>
            <p:ph type="title"/>
          </p:nvPr>
        </p:nvSpPr>
        <p:spPr>
          <a:prstGeom prst="rect">
            <a:avLst/>
          </a:prstGeom>
        </p:spPr>
        <p:txBody>
          <a:bodyPr/>
          <a:lstStyle/>
          <a:p>
            <a:r>
              <a:rPr lang="fr-FR" dirty="0"/>
              <a:t>HTTP – Port 80 / HTTPS – Port 443 </a:t>
            </a:r>
            <a:r>
              <a:rPr dirty="0"/>
              <a:t>- New Brunswick</a:t>
            </a:r>
          </a:p>
        </p:txBody>
      </p:sp>
      <p:pic>
        <p:nvPicPr>
          <p:cNvPr id="179" name="Screen Shot 2019-10-07 at 10.24.22 PM.png" descr="Screen Shot 2019-10-07 at 10.24.22 PM.png"/>
          <p:cNvPicPr>
            <a:picLocks noChangeAspect="1"/>
          </p:cNvPicPr>
          <p:nvPr/>
        </p:nvPicPr>
        <p:blipFill>
          <a:blip r:embed="rId3"/>
          <a:stretch>
            <a:fillRect/>
          </a:stretch>
        </p:blipFill>
        <p:spPr>
          <a:xfrm>
            <a:off x="1070940" y="1923295"/>
            <a:ext cx="9295771" cy="461287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HTTP and HTTPS - New Brunswick"/>
          <p:cNvSpPr txBox="1">
            <a:spLocks noGrp="1"/>
          </p:cNvSpPr>
          <p:nvPr>
            <p:ph type="title"/>
          </p:nvPr>
        </p:nvSpPr>
        <p:spPr>
          <a:prstGeom prst="rect">
            <a:avLst/>
          </a:prstGeom>
        </p:spPr>
        <p:txBody>
          <a:bodyPr/>
          <a:lstStyle/>
          <a:p>
            <a:r>
              <a:rPr lang="fr-FR" dirty="0"/>
              <a:t>HTTP – Port 80 / HTTPS – Port 443 </a:t>
            </a:r>
            <a:r>
              <a:rPr dirty="0"/>
              <a:t>- New Brunswick</a:t>
            </a:r>
          </a:p>
        </p:txBody>
      </p:sp>
      <p:pic>
        <p:nvPicPr>
          <p:cNvPr id="182" name="Screen Shot 2019-10-07 at 10.29.52 PM.png" descr="Screen Shot 2019-10-07 at 10.29.52 PM.png"/>
          <p:cNvPicPr>
            <a:picLocks noChangeAspect="1"/>
          </p:cNvPicPr>
          <p:nvPr/>
        </p:nvPicPr>
        <p:blipFill>
          <a:blip r:embed="rId3"/>
          <a:stretch>
            <a:fillRect/>
          </a:stretch>
        </p:blipFill>
        <p:spPr>
          <a:xfrm>
            <a:off x="2414846" y="1899007"/>
            <a:ext cx="7143891" cy="486128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xfrm>
            <a:off x="581193" y="729657"/>
            <a:ext cx="11029616" cy="988334"/>
          </a:xfrm>
          <a:prstGeom prst="rect">
            <a:avLst/>
          </a:prstGeom>
        </p:spPr>
        <p:txBody>
          <a:bodyPr/>
          <a:lstStyle/>
          <a:p>
            <a:r>
              <a:t>POP3 – Port 110</a:t>
            </a:r>
          </a:p>
        </p:txBody>
      </p:sp>
      <p:graphicFrame>
        <p:nvGraphicFramePr>
          <p:cNvPr id="185"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xfrm>
            <a:off x="581193" y="729657"/>
            <a:ext cx="11029616" cy="988334"/>
          </a:xfrm>
          <a:prstGeom prst="rect">
            <a:avLst/>
          </a:prstGeom>
        </p:spPr>
        <p:txBody>
          <a:bodyPr/>
          <a:lstStyle/>
          <a:p>
            <a:r>
              <a:t>IMAP – Port 143</a:t>
            </a:r>
          </a:p>
        </p:txBody>
      </p:sp>
      <p:graphicFrame>
        <p:nvGraphicFramePr>
          <p:cNvPr id="188"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xfrm>
            <a:off x="581193" y="729657"/>
            <a:ext cx="11029616" cy="988334"/>
          </a:xfrm>
          <a:prstGeom prst="rect">
            <a:avLst/>
          </a:prstGeom>
        </p:spPr>
        <p:txBody>
          <a:bodyPr/>
          <a:lstStyle/>
          <a:p>
            <a:r>
              <a:t>SNMP – Port 161</a:t>
            </a:r>
          </a:p>
        </p:txBody>
      </p:sp>
      <p:graphicFrame>
        <p:nvGraphicFramePr>
          <p:cNvPr id="191"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itle 1"/>
          <p:cNvSpPr txBox="1">
            <a:spLocks noGrp="1"/>
          </p:cNvSpPr>
          <p:nvPr>
            <p:ph type="title"/>
          </p:nvPr>
        </p:nvSpPr>
        <p:spPr>
          <a:xfrm>
            <a:off x="581193" y="729657"/>
            <a:ext cx="11029616" cy="988334"/>
          </a:xfrm>
          <a:prstGeom prst="rect">
            <a:avLst/>
          </a:prstGeom>
        </p:spPr>
        <p:txBody>
          <a:bodyPr/>
          <a:lstStyle/>
          <a:p>
            <a:r>
              <a:t>SMB – Port 445</a:t>
            </a:r>
          </a:p>
        </p:txBody>
      </p:sp>
      <p:graphicFrame>
        <p:nvGraphicFramePr>
          <p:cNvPr id="194"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itle 1"/>
          <p:cNvSpPr txBox="1">
            <a:spLocks noGrp="1"/>
          </p:cNvSpPr>
          <p:nvPr>
            <p:ph type="title"/>
          </p:nvPr>
        </p:nvSpPr>
        <p:spPr>
          <a:xfrm>
            <a:off x="581193" y="729657"/>
            <a:ext cx="11029616" cy="988334"/>
          </a:xfrm>
          <a:prstGeom prst="rect">
            <a:avLst/>
          </a:prstGeom>
        </p:spPr>
        <p:txBody>
          <a:bodyPr/>
          <a:lstStyle/>
          <a:p>
            <a:r>
              <a:t>RDP – Port 3389</a:t>
            </a:r>
          </a:p>
        </p:txBody>
      </p:sp>
      <p:graphicFrame>
        <p:nvGraphicFramePr>
          <p:cNvPr id="197"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itle 1"/>
          <p:cNvSpPr txBox="1">
            <a:spLocks noGrp="1"/>
          </p:cNvSpPr>
          <p:nvPr>
            <p:ph type="title"/>
          </p:nvPr>
        </p:nvSpPr>
        <p:spPr>
          <a:xfrm>
            <a:off x="581193" y="729657"/>
            <a:ext cx="11029616" cy="988334"/>
          </a:xfrm>
          <a:prstGeom prst="rect">
            <a:avLst/>
          </a:prstGeom>
        </p:spPr>
        <p:txBody>
          <a:bodyPr/>
          <a:lstStyle/>
          <a:p>
            <a:r>
              <a:t>RDP – Port 3389</a:t>
            </a:r>
          </a:p>
        </p:txBody>
      </p:sp>
      <p:pic>
        <p:nvPicPr>
          <p:cNvPr id="200" name="Screen Shot 2019-10-05 at 3.53.52 PM.png" descr="Screen Shot 2019-10-05 at 3.53.52 PM.png"/>
          <p:cNvPicPr>
            <a:picLocks noChangeAspect="1"/>
          </p:cNvPicPr>
          <p:nvPr/>
        </p:nvPicPr>
        <p:blipFill>
          <a:blip r:embed="rId3"/>
          <a:stretch>
            <a:fillRect/>
          </a:stretch>
        </p:blipFill>
        <p:spPr>
          <a:xfrm>
            <a:off x="1958810" y="1899007"/>
            <a:ext cx="7491308" cy="478734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FEC1-AD8C-3B41-B328-BB9A55BCAFBB}"/>
              </a:ext>
            </a:extLst>
          </p:cNvPr>
          <p:cNvSpPr>
            <a:spLocks noGrp="1"/>
          </p:cNvSpPr>
          <p:nvPr>
            <p:ph type="title"/>
          </p:nvPr>
        </p:nvSpPr>
        <p:spPr/>
        <p:txBody>
          <a:bodyPr/>
          <a:lstStyle/>
          <a:p>
            <a:r>
              <a:rPr lang="en-US" dirty="0"/>
              <a:t>Sunny </a:t>
            </a:r>
            <a:r>
              <a:rPr lang="en-US" dirty="0" err="1"/>
              <a:t>Jamwal</a:t>
            </a:r>
            <a:r>
              <a:rPr lang="en-US" dirty="0"/>
              <a:t> &amp; Grant </a:t>
            </a:r>
            <a:r>
              <a:rPr lang="en-CA" dirty="0"/>
              <a:t>Boudreau</a:t>
            </a:r>
            <a:endParaRPr lang="en-US" dirty="0"/>
          </a:p>
        </p:txBody>
      </p:sp>
      <p:pic>
        <p:nvPicPr>
          <p:cNvPr id="8" name="Picture 7">
            <a:extLst>
              <a:ext uri="{FF2B5EF4-FFF2-40B4-BE49-F238E27FC236}">
                <a16:creationId xmlns:a16="http://schemas.microsoft.com/office/drawing/2014/main" id="{ADE1910B-AA04-6A4C-970B-117929C4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12" y="1992444"/>
            <a:ext cx="5065496" cy="3149600"/>
          </a:xfrm>
          <a:prstGeom prst="rect">
            <a:avLst/>
          </a:prstGeom>
        </p:spPr>
      </p:pic>
      <p:pic>
        <p:nvPicPr>
          <p:cNvPr id="10" name="Picture 9">
            <a:extLst>
              <a:ext uri="{FF2B5EF4-FFF2-40B4-BE49-F238E27FC236}">
                <a16:creationId xmlns:a16="http://schemas.microsoft.com/office/drawing/2014/main" id="{0A3B9585-355F-5A49-A8CB-051275E8C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784" y="1992444"/>
            <a:ext cx="5485095" cy="3149600"/>
          </a:xfrm>
          <a:prstGeom prst="rect">
            <a:avLst/>
          </a:prstGeom>
        </p:spPr>
      </p:pic>
      <p:pic>
        <p:nvPicPr>
          <p:cNvPr id="13" name="Picture 12">
            <a:extLst>
              <a:ext uri="{FF2B5EF4-FFF2-40B4-BE49-F238E27FC236}">
                <a16:creationId xmlns:a16="http://schemas.microsoft.com/office/drawing/2014/main" id="{A9040132-785E-2446-826E-D56DB73EA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960" y="5381145"/>
            <a:ext cx="3251200" cy="774700"/>
          </a:xfrm>
          <a:prstGeom prst="rect">
            <a:avLst/>
          </a:prstGeom>
        </p:spPr>
      </p:pic>
      <p:pic>
        <p:nvPicPr>
          <p:cNvPr id="17" name="Picture 16">
            <a:extLst>
              <a:ext uri="{FF2B5EF4-FFF2-40B4-BE49-F238E27FC236}">
                <a16:creationId xmlns:a16="http://schemas.microsoft.com/office/drawing/2014/main" id="{AB338184-4D9E-C847-9C28-AAC99C11FB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8842" y="5228745"/>
            <a:ext cx="1701800" cy="927100"/>
          </a:xfrm>
          <a:prstGeom prst="rect">
            <a:avLst/>
          </a:prstGeom>
        </p:spPr>
      </p:pic>
    </p:spTree>
    <p:extLst>
      <p:ext uri="{BB962C8B-B14F-4D97-AF65-F5344CB8AC3E}">
        <p14:creationId xmlns:p14="http://schemas.microsoft.com/office/powerpoint/2010/main" val="36557404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581193" y="729657"/>
            <a:ext cx="11029616" cy="988334"/>
          </a:xfrm>
          <a:prstGeom prst="rect">
            <a:avLst/>
          </a:prstGeom>
        </p:spPr>
        <p:txBody>
          <a:bodyPr/>
          <a:lstStyle/>
          <a:p>
            <a:r>
              <a:t>RDP – Port 3389</a:t>
            </a:r>
          </a:p>
        </p:txBody>
      </p:sp>
      <p:pic>
        <p:nvPicPr>
          <p:cNvPr id="203" name="Screen Shot 2019-10-05 at 3.44.27 PM.png" descr="Screen Shot 2019-10-05 at 3.44.27 PM.png"/>
          <p:cNvPicPr>
            <a:picLocks noChangeAspect="1"/>
          </p:cNvPicPr>
          <p:nvPr/>
        </p:nvPicPr>
        <p:blipFill>
          <a:blip r:embed="rId3"/>
          <a:stretch>
            <a:fillRect/>
          </a:stretch>
        </p:blipFill>
        <p:spPr>
          <a:xfrm>
            <a:off x="1934166" y="1923295"/>
            <a:ext cx="7944945" cy="484338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1"/>
          <p:cNvSpPr txBox="1">
            <a:spLocks noGrp="1"/>
          </p:cNvSpPr>
          <p:nvPr>
            <p:ph type="title"/>
          </p:nvPr>
        </p:nvSpPr>
        <p:spPr>
          <a:xfrm>
            <a:off x="581193" y="729657"/>
            <a:ext cx="11029616" cy="988334"/>
          </a:xfrm>
          <a:prstGeom prst="rect">
            <a:avLst/>
          </a:prstGeom>
        </p:spPr>
        <p:txBody>
          <a:bodyPr/>
          <a:lstStyle/>
          <a:p>
            <a:r>
              <a:t>RDP – Port 3389</a:t>
            </a:r>
          </a:p>
        </p:txBody>
      </p:sp>
      <p:pic>
        <p:nvPicPr>
          <p:cNvPr id="206" name="Screen Shot 2019-10-05 at 3.17.06 PM.png" descr="Screen Shot 2019-10-05 at 3.17.06 PM.png"/>
          <p:cNvPicPr>
            <a:picLocks noChangeAspect="1"/>
          </p:cNvPicPr>
          <p:nvPr/>
        </p:nvPicPr>
        <p:blipFill>
          <a:blip r:embed="rId3"/>
          <a:stretch>
            <a:fillRect/>
          </a:stretch>
        </p:blipFill>
        <p:spPr>
          <a:xfrm>
            <a:off x="1259932" y="2161068"/>
            <a:ext cx="9282287" cy="381091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txBox="1">
            <a:spLocks noGrp="1"/>
          </p:cNvSpPr>
          <p:nvPr>
            <p:ph type="title"/>
          </p:nvPr>
        </p:nvSpPr>
        <p:spPr>
          <a:xfrm>
            <a:off x="581193" y="729657"/>
            <a:ext cx="11029616" cy="988334"/>
          </a:xfrm>
          <a:prstGeom prst="rect">
            <a:avLst/>
          </a:prstGeom>
        </p:spPr>
        <p:txBody>
          <a:bodyPr/>
          <a:lstStyle/>
          <a:p>
            <a:r>
              <a:t>Tomcat – Port 8080</a:t>
            </a:r>
          </a:p>
        </p:txBody>
      </p:sp>
      <p:graphicFrame>
        <p:nvGraphicFramePr>
          <p:cNvPr id="215" name="Content Placeholder 9"/>
          <p:cNvGraphicFramePr/>
          <p:nvPr/>
        </p:nvGraphicFramePr>
        <p:xfrm>
          <a:off x="2258123" y="1874926"/>
          <a:ext cx="7542403" cy="4759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18" name="Screen Shot 2019-10-06 at 2.15.14 PM.png" descr="Screen Shot 2019-10-06 at 2.15.14 PM.png"/>
          <p:cNvPicPr>
            <a:picLocks noChangeAspect="1"/>
          </p:cNvPicPr>
          <p:nvPr/>
        </p:nvPicPr>
        <p:blipFill>
          <a:blip r:embed="rId3"/>
          <a:stretch>
            <a:fillRect/>
          </a:stretch>
        </p:blipFill>
        <p:spPr>
          <a:xfrm>
            <a:off x="532893" y="1923295"/>
            <a:ext cx="5401111" cy="3011410"/>
          </a:xfrm>
          <a:prstGeom prst="rect">
            <a:avLst/>
          </a:prstGeom>
          <a:ln w="12700">
            <a:miter lim="400000"/>
          </a:ln>
        </p:spPr>
      </p:pic>
      <p:pic>
        <p:nvPicPr>
          <p:cNvPr id="219" name="Screen Shot 2019-10-06 at 2.13.42 PM.png" descr="Screen Shot 2019-10-06 at 2.13.42 PM.png"/>
          <p:cNvPicPr>
            <a:picLocks noChangeAspect="1"/>
          </p:cNvPicPr>
          <p:nvPr/>
        </p:nvPicPr>
        <p:blipFill>
          <a:blip r:embed="rId4"/>
          <a:stretch>
            <a:fillRect/>
          </a:stretch>
        </p:blipFill>
        <p:spPr>
          <a:xfrm>
            <a:off x="6149313" y="2099568"/>
            <a:ext cx="5745852" cy="421362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22" name="Screen Shot 2019-10-06 at 2.13.16 PM.png" descr="Screen Shot 2019-10-06 at 2.13.16 PM.png"/>
          <p:cNvPicPr>
            <a:picLocks noChangeAspect="1"/>
          </p:cNvPicPr>
          <p:nvPr/>
        </p:nvPicPr>
        <p:blipFill>
          <a:blip r:embed="rId3"/>
          <a:stretch>
            <a:fillRect/>
          </a:stretch>
        </p:blipFill>
        <p:spPr>
          <a:xfrm>
            <a:off x="7585600" y="2015977"/>
            <a:ext cx="3276569" cy="4380533"/>
          </a:xfrm>
          <a:prstGeom prst="rect">
            <a:avLst/>
          </a:prstGeom>
          <a:ln w="12700">
            <a:miter lim="400000"/>
          </a:ln>
        </p:spPr>
      </p:pic>
      <p:pic>
        <p:nvPicPr>
          <p:cNvPr id="223" name="Screen Shot 2019-10-06 at 2.12.57 PM.png" descr="Screen Shot 2019-10-06 at 2.12.57 PM.png"/>
          <p:cNvPicPr>
            <a:picLocks noChangeAspect="1"/>
          </p:cNvPicPr>
          <p:nvPr/>
        </p:nvPicPr>
        <p:blipFill>
          <a:blip r:embed="rId4"/>
          <a:stretch>
            <a:fillRect/>
          </a:stretch>
        </p:blipFill>
        <p:spPr>
          <a:xfrm>
            <a:off x="218838" y="2095865"/>
            <a:ext cx="7209792" cy="314609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26" name="Screen Shot 2019-10-06 at 2.19.02 PM.png" descr="Screen Shot 2019-10-06 at 2.19.02 PM.png"/>
          <p:cNvPicPr>
            <a:picLocks noChangeAspect="1"/>
          </p:cNvPicPr>
          <p:nvPr/>
        </p:nvPicPr>
        <p:blipFill>
          <a:blip r:embed="rId3"/>
          <a:stretch>
            <a:fillRect/>
          </a:stretch>
        </p:blipFill>
        <p:spPr>
          <a:xfrm>
            <a:off x="1401582" y="2005362"/>
            <a:ext cx="9772468" cy="4575334"/>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29" name="Screen Shot 2019-10-06 at 8.05.45 PM.png" descr="Screen Shot 2019-10-06 at 8.05.45 PM.png"/>
          <p:cNvPicPr>
            <a:picLocks noChangeAspect="1"/>
          </p:cNvPicPr>
          <p:nvPr/>
        </p:nvPicPr>
        <p:blipFill>
          <a:blip r:embed="rId3"/>
          <a:stretch>
            <a:fillRect/>
          </a:stretch>
        </p:blipFill>
        <p:spPr>
          <a:xfrm>
            <a:off x="600338" y="2189519"/>
            <a:ext cx="10991324" cy="2919105"/>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32" name="Screen Shot 2019-10-06 at 2.22.46 PM.png" descr="Screen Shot 2019-10-06 at 2.22.46 PM.png"/>
          <p:cNvPicPr>
            <a:picLocks noChangeAspect="1"/>
          </p:cNvPicPr>
          <p:nvPr/>
        </p:nvPicPr>
        <p:blipFill>
          <a:blip r:embed="rId3"/>
          <a:stretch>
            <a:fillRect/>
          </a:stretch>
        </p:blipFill>
        <p:spPr>
          <a:xfrm>
            <a:off x="4577978" y="2042841"/>
            <a:ext cx="7198150" cy="3325131"/>
          </a:xfrm>
          <a:prstGeom prst="rect">
            <a:avLst/>
          </a:prstGeom>
          <a:ln w="12700">
            <a:miter lim="400000"/>
          </a:ln>
        </p:spPr>
      </p:pic>
      <p:pic>
        <p:nvPicPr>
          <p:cNvPr id="233" name="Screen Shot 2019-10-06 at 2.22.17 PM.png" descr="Screen Shot 2019-10-06 at 2.22.17 PM.png"/>
          <p:cNvPicPr>
            <a:picLocks noChangeAspect="1"/>
          </p:cNvPicPr>
          <p:nvPr/>
        </p:nvPicPr>
        <p:blipFill>
          <a:blip r:embed="rId4"/>
          <a:stretch>
            <a:fillRect/>
          </a:stretch>
        </p:blipFill>
        <p:spPr>
          <a:xfrm>
            <a:off x="281614" y="2042841"/>
            <a:ext cx="4033160" cy="2400359"/>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581193" y="729657"/>
            <a:ext cx="11029616" cy="988334"/>
          </a:xfrm>
          <a:prstGeom prst="rect">
            <a:avLst/>
          </a:prstGeom>
        </p:spPr>
        <p:txBody>
          <a:bodyPr/>
          <a:lstStyle/>
          <a:p>
            <a:r>
              <a:t>Tomcat – Port 8080</a:t>
            </a:r>
          </a:p>
        </p:txBody>
      </p:sp>
      <p:pic>
        <p:nvPicPr>
          <p:cNvPr id="236" name="Screen Shot 2019-10-06 at 2.22.02 PM.png" descr="Screen Shot 2019-10-06 at 2.22.02 PM.png"/>
          <p:cNvPicPr>
            <a:picLocks noChangeAspect="1"/>
          </p:cNvPicPr>
          <p:nvPr/>
        </p:nvPicPr>
        <p:blipFill>
          <a:blip r:embed="rId3"/>
          <a:stretch>
            <a:fillRect/>
          </a:stretch>
        </p:blipFill>
        <p:spPr>
          <a:xfrm>
            <a:off x="1231317" y="1923295"/>
            <a:ext cx="9427908" cy="4275003"/>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Windows 7 and 2008"/>
          <p:cNvSpPr txBox="1">
            <a:spLocks noGrp="1"/>
          </p:cNvSpPr>
          <p:nvPr>
            <p:ph type="title"/>
          </p:nvPr>
        </p:nvSpPr>
        <p:spPr>
          <a:prstGeom prst="rect">
            <a:avLst/>
          </a:prstGeom>
        </p:spPr>
        <p:txBody>
          <a:bodyPr/>
          <a:lstStyle/>
          <a:p>
            <a:r>
              <a:t>Windows 7 and 2008</a:t>
            </a:r>
          </a:p>
        </p:txBody>
      </p:sp>
      <p:graphicFrame>
        <p:nvGraphicFramePr>
          <p:cNvPr id="239" name="2D Column Chart"/>
          <p:cNvGraphicFramePr/>
          <p:nvPr>
            <p:extLst>
              <p:ext uri="{D42A27DB-BD31-4B8C-83A1-F6EECF244321}">
                <p14:modId xmlns:p14="http://schemas.microsoft.com/office/powerpoint/2010/main" val="135830131"/>
              </p:ext>
            </p:extLst>
          </p:nvPr>
        </p:nvGraphicFramePr>
        <p:xfrm>
          <a:off x="1120973" y="1883245"/>
          <a:ext cx="9045377" cy="410956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33E3-E87E-4E63-A7FB-3FA3C9433AEA}"/>
              </a:ext>
            </a:extLst>
          </p:cNvPr>
          <p:cNvSpPr>
            <a:spLocks noGrp="1"/>
          </p:cNvSpPr>
          <p:nvPr>
            <p:ph type="title"/>
          </p:nvPr>
        </p:nvSpPr>
        <p:spPr/>
        <p:txBody>
          <a:bodyPr/>
          <a:lstStyle/>
          <a:p>
            <a:r>
              <a:rPr lang="en-CA" dirty="0"/>
              <a:t>Shodan</a:t>
            </a:r>
          </a:p>
        </p:txBody>
      </p:sp>
      <p:sp>
        <p:nvSpPr>
          <p:cNvPr id="3" name="Text Placeholder 2">
            <a:extLst>
              <a:ext uri="{FF2B5EF4-FFF2-40B4-BE49-F238E27FC236}">
                <a16:creationId xmlns:a16="http://schemas.microsoft.com/office/drawing/2014/main" id="{2EEC6BB4-C4B4-411D-9036-65E8A1BEF8E0}"/>
              </a:ext>
            </a:extLst>
          </p:cNvPr>
          <p:cNvSpPr>
            <a:spLocks noGrp="1"/>
          </p:cNvSpPr>
          <p:nvPr>
            <p:ph type="body" idx="1"/>
          </p:nvPr>
        </p:nvSpPr>
        <p:spPr/>
        <p:txBody>
          <a:bodyPr anchor="t"/>
          <a:lstStyle/>
          <a:p>
            <a:r>
              <a:rPr lang="en-CA" dirty="0"/>
              <a:t>Shodan is a search engine for everything and anything on the internet. </a:t>
            </a:r>
          </a:p>
          <a:p>
            <a:pPr lvl="1"/>
            <a:r>
              <a:rPr lang="en-CA" dirty="0"/>
              <a:t>It crawls the internet to find devices and potential vulnerabilities</a:t>
            </a:r>
          </a:p>
          <a:p>
            <a:pPr lvl="1"/>
            <a:r>
              <a:rPr lang="en-CA" dirty="0"/>
              <a:t>Helps defenders see what is exposed online so they can fix and increase their security posture</a:t>
            </a:r>
          </a:p>
          <a:p>
            <a:pPr lvl="1"/>
            <a:r>
              <a:rPr lang="en-CA" dirty="0"/>
              <a:t>Helps attackers see potential entry points during a red team/</a:t>
            </a:r>
            <a:r>
              <a:rPr lang="en-CA" dirty="0" err="1"/>
              <a:t>pentest</a:t>
            </a:r>
            <a:r>
              <a:rPr lang="en-CA" dirty="0"/>
              <a:t> engagement</a:t>
            </a:r>
          </a:p>
        </p:txBody>
      </p:sp>
      <p:pic>
        <p:nvPicPr>
          <p:cNvPr id="5" name="Picture 4" descr="A drawing of a face&#10;&#10;Description automatically generated">
            <a:extLst>
              <a:ext uri="{FF2B5EF4-FFF2-40B4-BE49-F238E27FC236}">
                <a16:creationId xmlns:a16="http://schemas.microsoft.com/office/drawing/2014/main" id="{C984E44A-77DD-4CFD-926C-5484BCC51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086" y="4019647"/>
            <a:ext cx="3933825" cy="1162050"/>
          </a:xfrm>
          <a:prstGeom prst="rect">
            <a:avLst/>
          </a:prstGeom>
        </p:spPr>
      </p:pic>
    </p:spTree>
    <p:extLst>
      <p:ext uri="{BB962C8B-B14F-4D97-AF65-F5344CB8AC3E}">
        <p14:creationId xmlns:p14="http://schemas.microsoft.com/office/powerpoint/2010/main" val="412202889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ux kernel"/>
          <p:cNvSpPr txBox="1">
            <a:spLocks noGrp="1"/>
          </p:cNvSpPr>
          <p:nvPr>
            <p:ph type="title"/>
          </p:nvPr>
        </p:nvSpPr>
        <p:spPr>
          <a:prstGeom prst="rect">
            <a:avLst/>
          </a:prstGeom>
        </p:spPr>
        <p:txBody>
          <a:bodyPr/>
          <a:lstStyle/>
          <a:p>
            <a:r>
              <a:t>Linux kernel</a:t>
            </a:r>
          </a:p>
        </p:txBody>
      </p:sp>
      <p:graphicFrame>
        <p:nvGraphicFramePr>
          <p:cNvPr id="242" name="2D Column Chart"/>
          <p:cNvGraphicFramePr/>
          <p:nvPr/>
        </p:nvGraphicFramePr>
        <p:xfrm>
          <a:off x="1469082" y="1869545"/>
          <a:ext cx="10113318" cy="42566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IOT Devices"/>
          <p:cNvSpPr txBox="1">
            <a:spLocks noGrp="1"/>
          </p:cNvSpPr>
          <p:nvPr>
            <p:ph type="title"/>
          </p:nvPr>
        </p:nvSpPr>
        <p:spPr>
          <a:prstGeom prst="rect">
            <a:avLst/>
          </a:prstGeom>
        </p:spPr>
        <p:txBody>
          <a:bodyPr/>
          <a:lstStyle/>
          <a:p>
            <a:r>
              <a:t>IOT Devices</a:t>
            </a:r>
          </a:p>
        </p:txBody>
      </p:sp>
      <p:graphicFrame>
        <p:nvGraphicFramePr>
          <p:cNvPr id="245" name="2D Column Chart"/>
          <p:cNvGraphicFramePr/>
          <p:nvPr/>
        </p:nvGraphicFramePr>
        <p:xfrm>
          <a:off x="6070463" y="2159000"/>
          <a:ext cx="5511937" cy="3967163"/>
        </p:xfrm>
        <a:graphic>
          <a:graphicData uri="http://schemas.openxmlformats.org/drawingml/2006/chart">
            <c:chart xmlns:c="http://schemas.openxmlformats.org/drawingml/2006/chart" xmlns:r="http://schemas.openxmlformats.org/officeDocument/2006/relationships" r:id="rId3"/>
          </a:graphicData>
        </a:graphic>
      </p:graphicFrame>
      <p:grpSp>
        <p:nvGrpSpPr>
          <p:cNvPr id="248" name="Image Gallery"/>
          <p:cNvGrpSpPr/>
          <p:nvPr/>
        </p:nvGrpSpPr>
        <p:grpSpPr>
          <a:xfrm>
            <a:off x="762000" y="2144935"/>
            <a:ext cx="4107061" cy="4274692"/>
            <a:chOff x="0" y="0"/>
            <a:chExt cx="4107060" cy="4274691"/>
          </a:xfrm>
        </p:grpSpPr>
        <p:pic>
          <p:nvPicPr>
            <p:cNvPr id="246" name="Screen Shot 2019-10-05 at 2.32.05 PM.png" descr="Screen Shot 2019-10-05 at 2.32.05 PM.png"/>
            <p:cNvPicPr>
              <a:picLocks noChangeAspect="1"/>
            </p:cNvPicPr>
            <p:nvPr/>
          </p:nvPicPr>
          <p:blipFill>
            <a:blip r:embed="rId4"/>
            <a:srcRect r="3265"/>
            <a:stretch>
              <a:fillRect/>
            </a:stretch>
          </p:blipFill>
          <p:spPr>
            <a:xfrm>
              <a:off x="0" y="0"/>
              <a:ext cx="4107061" cy="3906392"/>
            </a:xfrm>
            <a:prstGeom prst="rect">
              <a:avLst/>
            </a:prstGeom>
            <a:ln w="12700" cap="flat">
              <a:noFill/>
              <a:miter lim="400000"/>
            </a:ln>
            <a:effectLst/>
          </p:spPr>
        </p:pic>
        <p:sp>
          <p:nvSpPr>
            <p:cNvPr id="247" name="Type to enter a caption."/>
            <p:cNvSpPr/>
            <p:nvPr/>
          </p:nvSpPr>
          <p:spPr>
            <a:xfrm>
              <a:off x="0" y="3982591"/>
              <a:ext cx="4107061"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lvl1pPr algn="r">
                <a:defRPr sz="900">
                  <a:solidFill>
                    <a:schemeClr val="accent2"/>
                  </a:solidFill>
                </a:defRPr>
              </a:lvl1pPr>
            </a:lstStyle>
            <a:p>
              <a:r>
                <a:t>Type to enter a caption.</a:t>
              </a:r>
            </a:p>
          </p:txBody>
        </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IOT Devices"/>
          <p:cNvSpPr txBox="1">
            <a:spLocks noGrp="1"/>
          </p:cNvSpPr>
          <p:nvPr>
            <p:ph type="title"/>
          </p:nvPr>
        </p:nvSpPr>
        <p:spPr>
          <a:prstGeom prst="rect">
            <a:avLst/>
          </a:prstGeom>
        </p:spPr>
        <p:txBody>
          <a:bodyPr/>
          <a:lstStyle/>
          <a:p>
            <a:r>
              <a:t>IOT Devices</a:t>
            </a:r>
          </a:p>
        </p:txBody>
      </p:sp>
      <p:grpSp>
        <p:nvGrpSpPr>
          <p:cNvPr id="253" name="Image Gallery"/>
          <p:cNvGrpSpPr/>
          <p:nvPr/>
        </p:nvGrpSpPr>
        <p:grpSpPr>
          <a:xfrm>
            <a:off x="1663700" y="2127607"/>
            <a:ext cx="9067900" cy="4686549"/>
            <a:chOff x="0" y="0"/>
            <a:chExt cx="9067899" cy="4686548"/>
          </a:xfrm>
        </p:grpSpPr>
        <p:pic>
          <p:nvPicPr>
            <p:cNvPr id="251" name="Screen Shot 2019-10-05 at 2.26.31 PM.png" descr="Screen Shot 2019-10-05 at 2.26.31 PM.png"/>
            <p:cNvPicPr>
              <a:picLocks noChangeAspect="1"/>
            </p:cNvPicPr>
            <p:nvPr/>
          </p:nvPicPr>
          <p:blipFill>
            <a:blip r:embed="rId3"/>
            <a:srcRect t="4955" b="4955"/>
            <a:stretch>
              <a:fillRect/>
            </a:stretch>
          </p:blipFill>
          <p:spPr>
            <a:xfrm>
              <a:off x="0" y="0"/>
              <a:ext cx="9067900" cy="4318249"/>
            </a:xfrm>
            <a:prstGeom prst="rect">
              <a:avLst/>
            </a:prstGeom>
            <a:ln w="12700" cap="flat">
              <a:noFill/>
              <a:miter lim="400000"/>
            </a:ln>
            <a:effectLst/>
          </p:spPr>
        </p:pic>
        <p:sp>
          <p:nvSpPr>
            <p:cNvPr id="252" name="Type to enter a caption."/>
            <p:cNvSpPr/>
            <p:nvPr/>
          </p:nvSpPr>
          <p:spPr>
            <a:xfrm>
              <a:off x="0" y="4394448"/>
              <a:ext cx="9067900" cy="292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lvl1pPr algn="r">
                <a:defRPr sz="900">
                  <a:solidFill>
                    <a:schemeClr val="accent2"/>
                  </a:solidFill>
                </a:defRPr>
              </a:lvl1pPr>
            </a:lstStyle>
            <a:p>
              <a:r>
                <a:t>Type to enter a caption.</a:t>
              </a:r>
            </a:p>
          </p:txBody>
        </p:sp>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IOT Devices"/>
          <p:cNvSpPr txBox="1">
            <a:spLocks noGrp="1"/>
          </p:cNvSpPr>
          <p:nvPr>
            <p:ph type="title"/>
          </p:nvPr>
        </p:nvSpPr>
        <p:spPr>
          <a:prstGeom prst="rect">
            <a:avLst/>
          </a:prstGeom>
        </p:spPr>
        <p:txBody>
          <a:bodyPr/>
          <a:lstStyle/>
          <a:p>
            <a:r>
              <a:t>IOT Devices</a:t>
            </a:r>
          </a:p>
        </p:txBody>
      </p:sp>
      <p:pic>
        <p:nvPicPr>
          <p:cNvPr id="256" name="Screen Shot 2019-08-24 at 8.01.45 PM.png" descr="Screen Shot 2019-08-24 at 8.01.45 PM.png"/>
          <p:cNvPicPr>
            <a:picLocks noChangeAspect="1"/>
          </p:cNvPicPr>
          <p:nvPr/>
        </p:nvPicPr>
        <p:blipFill>
          <a:blip r:embed="rId3"/>
          <a:stretch>
            <a:fillRect/>
          </a:stretch>
        </p:blipFill>
        <p:spPr>
          <a:xfrm>
            <a:off x="1203737" y="1916181"/>
            <a:ext cx="4952162" cy="4835721"/>
          </a:xfrm>
          <a:prstGeom prst="rect">
            <a:avLst/>
          </a:prstGeom>
          <a:ln w="12700">
            <a:miter lim="400000"/>
          </a:ln>
        </p:spPr>
      </p:pic>
      <p:pic>
        <p:nvPicPr>
          <p:cNvPr id="257" name="raw.png" descr="raw.png"/>
          <p:cNvPicPr>
            <a:picLocks noChangeAspect="1"/>
          </p:cNvPicPr>
          <p:nvPr/>
        </p:nvPicPr>
        <p:blipFill>
          <a:blip r:embed="rId4"/>
          <a:stretch>
            <a:fillRect/>
          </a:stretch>
        </p:blipFill>
        <p:spPr>
          <a:xfrm>
            <a:off x="6477639" y="1916181"/>
            <a:ext cx="4859420" cy="4842834"/>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MySQL - NEW Brunswick"/>
          <p:cNvSpPr txBox="1">
            <a:spLocks noGrp="1"/>
          </p:cNvSpPr>
          <p:nvPr>
            <p:ph type="title"/>
          </p:nvPr>
        </p:nvSpPr>
        <p:spPr>
          <a:prstGeom prst="rect">
            <a:avLst/>
          </a:prstGeom>
        </p:spPr>
        <p:txBody>
          <a:bodyPr/>
          <a:lstStyle/>
          <a:p>
            <a:r>
              <a:t>MySQL - NEW Brunswick</a:t>
            </a:r>
          </a:p>
        </p:txBody>
      </p:sp>
      <p:graphicFrame>
        <p:nvGraphicFramePr>
          <p:cNvPr id="260" name="2D Column Chart"/>
          <p:cNvGraphicFramePr/>
          <p:nvPr/>
        </p:nvGraphicFramePr>
        <p:xfrm>
          <a:off x="652182" y="2189119"/>
          <a:ext cx="10930218" cy="39370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MySQL - Nova Scotia"/>
          <p:cNvSpPr txBox="1">
            <a:spLocks noGrp="1"/>
          </p:cNvSpPr>
          <p:nvPr>
            <p:ph type="title"/>
          </p:nvPr>
        </p:nvSpPr>
        <p:spPr>
          <a:prstGeom prst="rect">
            <a:avLst/>
          </a:prstGeom>
        </p:spPr>
        <p:txBody>
          <a:bodyPr/>
          <a:lstStyle/>
          <a:p>
            <a:r>
              <a:t>MySQL - Nova Scotia</a:t>
            </a:r>
          </a:p>
        </p:txBody>
      </p:sp>
      <p:graphicFrame>
        <p:nvGraphicFramePr>
          <p:cNvPr id="263" name="2D Column Chart"/>
          <p:cNvGraphicFramePr/>
          <p:nvPr/>
        </p:nvGraphicFramePr>
        <p:xfrm>
          <a:off x="906455" y="2189119"/>
          <a:ext cx="10675945" cy="393704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ommendations"/>
          <p:cNvSpPr txBox="1">
            <a:spLocks noGrp="1"/>
          </p:cNvSpPr>
          <p:nvPr>
            <p:ph type="title"/>
          </p:nvPr>
        </p:nvSpPr>
        <p:spPr>
          <a:prstGeom prst="rect">
            <a:avLst/>
          </a:prstGeom>
        </p:spPr>
        <p:txBody>
          <a:bodyPr/>
          <a:lstStyle/>
          <a:p>
            <a:r>
              <a:t>Recommendations</a:t>
            </a:r>
          </a:p>
        </p:txBody>
      </p:sp>
      <p:sp>
        <p:nvSpPr>
          <p:cNvPr id="266" name="Segment a network according to function, department, geographic location, level of security, or any other logical separation (taking contractors, third-party vendors, and others into account).…"/>
          <p:cNvSpPr txBox="1">
            <a:spLocks noGrp="1"/>
          </p:cNvSpPr>
          <p:nvPr>
            <p:ph type="body" idx="1"/>
          </p:nvPr>
        </p:nvSpPr>
        <p:spPr>
          <a:xfrm>
            <a:off x="581193" y="2228002"/>
            <a:ext cx="10862107" cy="3633048"/>
          </a:xfrm>
          <a:prstGeom prst="rect">
            <a:avLst/>
          </a:prstGeom>
        </p:spPr>
        <p:txBody>
          <a:bodyPr anchor="t">
            <a:normAutofit fontScale="92500"/>
          </a:bodyPr>
          <a:lstStyle/>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Segment the network according to function, department, geographic location, level of security, or any other logical separation (taking contractors, third-party vendors, and others into account). </a:t>
            </a:r>
          </a:p>
          <a:p>
            <a:pPr>
              <a:buClrTx/>
              <a:buSzTx/>
              <a:buFont typeface="Wingdings" panose="05000000000000000000" pitchFamily="2" charset="2"/>
              <a:buChar char="Ø"/>
              <a:defRPr sz="1400">
                <a:solidFill>
                  <a:srgbClr val="404041"/>
                </a:solidFill>
                <a:latin typeface="Arial"/>
                <a:ea typeface="Arial"/>
                <a:cs typeface="Arial"/>
                <a:sym typeface="Arial"/>
              </a:defRPr>
            </a:pPr>
            <a:endParaRPr lang="en-CA" dirty="0"/>
          </a:p>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Implement log analysis for threat detection and remediation, and building threat intelligence; the data can be fed into Security Information and Event Management (SIEM) software and help the response team understand ongoing attacks. </a:t>
            </a:r>
          </a:p>
          <a:p>
            <a:pPr>
              <a:buClrTx/>
              <a:buSzTx/>
              <a:buFont typeface="Wingdings" panose="05000000000000000000" pitchFamily="2" charset="2"/>
              <a:buChar char="Ø"/>
              <a:defRPr sz="1400">
                <a:solidFill>
                  <a:srgbClr val="404041"/>
                </a:solidFill>
                <a:latin typeface="Arial"/>
                <a:ea typeface="Arial"/>
                <a:cs typeface="Arial"/>
                <a:sym typeface="Arial"/>
              </a:defRPr>
            </a:pPr>
            <a:endParaRPr lang="en-CA" dirty="0"/>
          </a:p>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Properly configure user access profiles, workstations, and servers, including internet-connected devices using the least-privilege model. </a:t>
            </a:r>
          </a:p>
          <a:p>
            <a:pPr>
              <a:buClrTx/>
              <a:buSzTx/>
              <a:buFont typeface="Wingdings" panose="05000000000000000000" pitchFamily="2" charset="2"/>
              <a:buChar char="Ø"/>
              <a:defRPr sz="1400">
                <a:solidFill>
                  <a:srgbClr val="404041"/>
                </a:solidFill>
                <a:latin typeface="Arial"/>
                <a:ea typeface="Arial"/>
                <a:cs typeface="Arial"/>
                <a:sym typeface="Arial"/>
              </a:defRPr>
            </a:pPr>
            <a:endParaRPr lang="en-CA" dirty="0"/>
          </a:p>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Implement an End Point Detection and Response (EDR) solution to detect and mitigate threats.</a:t>
            </a:r>
          </a:p>
          <a:p>
            <a:pPr>
              <a:buClrTx/>
              <a:buSzTx/>
              <a:buFont typeface="Wingdings" panose="05000000000000000000" pitchFamily="2" charset="2"/>
              <a:buChar char="Ø"/>
              <a:defRPr sz="1400">
                <a:solidFill>
                  <a:srgbClr val="404041"/>
                </a:solidFill>
                <a:latin typeface="Arial"/>
                <a:ea typeface="Arial"/>
                <a:cs typeface="Arial"/>
                <a:sym typeface="Arial"/>
              </a:defRPr>
            </a:pPr>
            <a:endParaRPr lang="en-CA" dirty="0"/>
          </a:p>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Collect external threat intelligence along with EDR data acted upon by knowledgeable human analysts who can determine through identifying patterns in attacker’s tools, tactics, and procedures (TTPs), if an attack is ongoing inside the network.</a:t>
            </a:r>
          </a:p>
          <a:p>
            <a:pPr>
              <a:buClrTx/>
              <a:buSzTx/>
              <a:buFont typeface="Wingdings" panose="05000000000000000000" pitchFamily="2" charset="2"/>
              <a:buChar char="Ø"/>
              <a:defRPr sz="1400">
                <a:solidFill>
                  <a:srgbClr val="404041"/>
                </a:solidFill>
                <a:latin typeface="Arial"/>
                <a:ea typeface="Arial"/>
                <a:cs typeface="Arial"/>
                <a:sym typeface="Arial"/>
              </a:defRPr>
            </a:pPr>
            <a:endParaRPr lang="en-CA" dirty="0"/>
          </a:p>
          <a:p>
            <a:pPr>
              <a:buClrTx/>
              <a:buSzTx/>
              <a:buFont typeface="Wingdings" panose="05000000000000000000" pitchFamily="2" charset="2"/>
              <a:buChar char="Ø"/>
              <a:defRPr sz="1400">
                <a:solidFill>
                  <a:srgbClr val="404041"/>
                </a:solidFill>
                <a:latin typeface="Arial"/>
                <a:ea typeface="Arial"/>
                <a:cs typeface="Arial"/>
                <a:sym typeface="Arial"/>
              </a:defRPr>
            </a:pPr>
            <a:r>
              <a:rPr lang="en-CA" dirty="0"/>
              <a:t>Configure alerts in Shodan specific to your organization.</a:t>
            </a:r>
          </a:p>
          <a:p>
            <a:pPr marL="0" indent="0">
              <a:buClrTx/>
              <a:buSzTx/>
              <a:buNone/>
              <a:defRPr sz="1400">
                <a:solidFill>
                  <a:srgbClr val="404041"/>
                </a:solidFill>
                <a:latin typeface="Arial"/>
                <a:ea typeface="Arial"/>
                <a:cs typeface="Arial"/>
                <a:sym typeface="Arial"/>
              </a:defRPr>
            </a:pP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QUESTIONS!!!"/>
          <p:cNvSpPr txBox="1">
            <a:spLocks noGrp="1"/>
          </p:cNvSpPr>
          <p:nvPr>
            <p:ph type="title"/>
          </p:nvPr>
        </p:nvSpPr>
        <p:spPr>
          <a:prstGeom prst="rect">
            <a:avLst/>
          </a:prstGeom>
        </p:spPr>
        <p:txBody>
          <a:bodyPr/>
          <a:lstStyle/>
          <a:p>
            <a:r>
              <a:t>QUESTIONS!!!</a:t>
            </a:r>
          </a:p>
        </p:txBody>
      </p:sp>
      <p:pic>
        <p:nvPicPr>
          <p:cNvPr id="269" name="Yearbook-Ideas-Questions-for-Students-768x432-1200x625-c-default.jpg" descr="Yearbook-Ideas-Questions-for-Students-768x432-1200x625-c-default.jpg"/>
          <p:cNvPicPr>
            <a:picLocks noChangeAspect="1"/>
          </p:cNvPicPr>
          <p:nvPr/>
        </p:nvPicPr>
        <p:blipFill>
          <a:blip r:embed="rId2"/>
          <a:stretch>
            <a:fillRect/>
          </a:stretch>
        </p:blipFill>
        <p:spPr>
          <a:xfrm>
            <a:off x="2536099" y="2421165"/>
            <a:ext cx="7119802" cy="37082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ORT 21 and 23"/>
          <p:cNvSpPr txBox="1">
            <a:spLocks noGrp="1"/>
          </p:cNvSpPr>
          <p:nvPr>
            <p:ph type="title"/>
          </p:nvPr>
        </p:nvSpPr>
        <p:spPr>
          <a:prstGeom prst="rect">
            <a:avLst/>
          </a:prstGeom>
        </p:spPr>
        <p:txBody>
          <a:bodyPr/>
          <a:lstStyle/>
          <a:p>
            <a:r>
              <a:rPr lang="en-CA" dirty="0"/>
              <a:t>FTP - </a:t>
            </a:r>
            <a:r>
              <a:rPr dirty="0"/>
              <a:t>PORT 21</a:t>
            </a:r>
            <a:r>
              <a:rPr lang="en-CA" dirty="0"/>
              <a:t> / Telnet - Port</a:t>
            </a:r>
            <a:r>
              <a:rPr dirty="0"/>
              <a:t> 23</a:t>
            </a:r>
          </a:p>
        </p:txBody>
      </p:sp>
      <p:graphicFrame>
        <p:nvGraphicFramePr>
          <p:cNvPr id="143" name="2D Column Chart"/>
          <p:cNvGraphicFramePr/>
          <p:nvPr/>
        </p:nvGraphicFramePr>
        <p:xfrm>
          <a:off x="740351" y="1923295"/>
          <a:ext cx="10012252" cy="448182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BC27-EB5B-B14E-989C-517D53E474D8}"/>
              </a:ext>
            </a:extLst>
          </p:cNvPr>
          <p:cNvSpPr>
            <a:spLocks noGrp="1"/>
          </p:cNvSpPr>
          <p:nvPr>
            <p:ph type="title"/>
          </p:nvPr>
        </p:nvSpPr>
        <p:spPr/>
        <p:txBody>
          <a:bodyPr/>
          <a:lstStyle/>
          <a:p>
            <a:r>
              <a:rPr lang="en-CA" dirty="0"/>
              <a:t>FTP - PORT 21 Nova Scotia</a:t>
            </a:r>
            <a:endParaRPr lang="en-US" dirty="0"/>
          </a:p>
        </p:txBody>
      </p:sp>
      <p:pic>
        <p:nvPicPr>
          <p:cNvPr id="5" name="Picture 4">
            <a:extLst>
              <a:ext uri="{FF2B5EF4-FFF2-40B4-BE49-F238E27FC236}">
                <a16:creationId xmlns:a16="http://schemas.microsoft.com/office/drawing/2014/main" id="{A5FD7DD3-5B43-BE49-B4E8-0AE1FD3E3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35" y="2891204"/>
            <a:ext cx="3644900" cy="1943100"/>
          </a:xfrm>
          <a:prstGeom prst="rect">
            <a:avLst/>
          </a:prstGeom>
        </p:spPr>
      </p:pic>
      <p:pic>
        <p:nvPicPr>
          <p:cNvPr id="7" name="Picture 6">
            <a:extLst>
              <a:ext uri="{FF2B5EF4-FFF2-40B4-BE49-F238E27FC236}">
                <a16:creationId xmlns:a16="http://schemas.microsoft.com/office/drawing/2014/main" id="{5592505E-EBBA-244E-A1A7-301345045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35" y="2053528"/>
            <a:ext cx="6341696" cy="673100"/>
          </a:xfrm>
          <a:prstGeom prst="rect">
            <a:avLst/>
          </a:prstGeom>
        </p:spPr>
      </p:pic>
      <p:pic>
        <p:nvPicPr>
          <p:cNvPr id="15" name="Picture 14">
            <a:extLst>
              <a:ext uri="{FF2B5EF4-FFF2-40B4-BE49-F238E27FC236}">
                <a16:creationId xmlns:a16="http://schemas.microsoft.com/office/drawing/2014/main" id="{8FF288B6-B90D-FB4A-BD68-261023451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420" y="3155461"/>
            <a:ext cx="6159500" cy="2540000"/>
          </a:xfrm>
          <a:prstGeom prst="rect">
            <a:avLst/>
          </a:prstGeom>
        </p:spPr>
      </p:pic>
    </p:spTree>
    <p:extLst>
      <p:ext uri="{BB962C8B-B14F-4D97-AF65-F5344CB8AC3E}">
        <p14:creationId xmlns:p14="http://schemas.microsoft.com/office/powerpoint/2010/main" val="20100157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ort 23 - pei"/>
          <p:cNvSpPr txBox="1">
            <a:spLocks noGrp="1"/>
          </p:cNvSpPr>
          <p:nvPr>
            <p:ph type="title"/>
          </p:nvPr>
        </p:nvSpPr>
        <p:spPr>
          <a:prstGeom prst="rect">
            <a:avLst/>
          </a:prstGeom>
        </p:spPr>
        <p:txBody>
          <a:bodyPr/>
          <a:lstStyle/>
          <a:p>
            <a:r>
              <a:rPr lang="en-CA" dirty="0"/>
              <a:t>Telnet - </a:t>
            </a:r>
            <a:r>
              <a:rPr dirty="0"/>
              <a:t>port 23 - </a:t>
            </a:r>
            <a:r>
              <a:rPr dirty="0" err="1"/>
              <a:t>pei</a:t>
            </a:r>
            <a:endParaRPr dirty="0"/>
          </a:p>
        </p:txBody>
      </p:sp>
      <p:graphicFrame>
        <p:nvGraphicFramePr>
          <p:cNvPr id="146" name="2D Column Chart"/>
          <p:cNvGraphicFramePr/>
          <p:nvPr/>
        </p:nvGraphicFramePr>
        <p:xfrm>
          <a:off x="715380" y="1923295"/>
          <a:ext cx="10406398" cy="422466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ort 23 - pei"/>
          <p:cNvSpPr txBox="1">
            <a:spLocks noGrp="1"/>
          </p:cNvSpPr>
          <p:nvPr>
            <p:ph type="title"/>
          </p:nvPr>
        </p:nvSpPr>
        <p:spPr>
          <a:prstGeom prst="rect">
            <a:avLst/>
          </a:prstGeom>
        </p:spPr>
        <p:txBody>
          <a:bodyPr/>
          <a:lstStyle/>
          <a:p>
            <a:r>
              <a:rPr lang="en-CA" dirty="0"/>
              <a:t>Telnet - </a:t>
            </a:r>
            <a:r>
              <a:rPr dirty="0"/>
              <a:t>port 23 - </a:t>
            </a:r>
            <a:r>
              <a:rPr dirty="0" err="1"/>
              <a:t>pei</a:t>
            </a:r>
            <a:endParaRPr dirty="0"/>
          </a:p>
        </p:txBody>
      </p:sp>
      <p:pic>
        <p:nvPicPr>
          <p:cNvPr id="149" name="Screen Shot 2019-10-05 at 9.17.39 PM.png" descr="Screen Shot 2019-10-05 at 9.17.39 PM.png"/>
          <p:cNvPicPr>
            <a:picLocks noChangeAspect="1"/>
          </p:cNvPicPr>
          <p:nvPr/>
        </p:nvPicPr>
        <p:blipFill>
          <a:blip r:embed="rId3"/>
          <a:stretch>
            <a:fillRect/>
          </a:stretch>
        </p:blipFill>
        <p:spPr>
          <a:xfrm>
            <a:off x="2005340" y="2040300"/>
            <a:ext cx="8443750" cy="445722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ort 21 - New Brunswick"/>
          <p:cNvSpPr txBox="1">
            <a:spLocks noGrp="1"/>
          </p:cNvSpPr>
          <p:nvPr>
            <p:ph type="title"/>
          </p:nvPr>
        </p:nvSpPr>
        <p:spPr>
          <a:prstGeom prst="rect">
            <a:avLst/>
          </a:prstGeom>
        </p:spPr>
        <p:txBody>
          <a:bodyPr/>
          <a:lstStyle/>
          <a:p>
            <a:r>
              <a:rPr lang="en-CA" dirty="0"/>
              <a:t>FTP - </a:t>
            </a:r>
            <a:r>
              <a:rPr dirty="0"/>
              <a:t>port 21 - New Brunswick</a:t>
            </a:r>
          </a:p>
        </p:txBody>
      </p:sp>
      <p:graphicFrame>
        <p:nvGraphicFramePr>
          <p:cNvPr id="152" name="2D Column Chart"/>
          <p:cNvGraphicFramePr/>
          <p:nvPr/>
        </p:nvGraphicFramePr>
        <p:xfrm>
          <a:off x="588244" y="1923295"/>
          <a:ext cx="10533534" cy="422466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theme/theme1.xml><?xml version="1.0" encoding="utf-8"?>
<a:theme xmlns:a="http://schemas.openxmlformats.org/drawingml/2006/main" name="Dividend">
  <a:themeElements>
    <a:clrScheme name="Dividend">
      <a:dk1>
        <a:srgbClr val="000000"/>
      </a:dk1>
      <a:lt1>
        <a:srgbClr val="FFFFFF"/>
      </a:lt1>
      <a:dk2>
        <a:srgbClr val="A7A7A7"/>
      </a:dk2>
      <a:lt2>
        <a:srgbClr val="535353"/>
      </a:lt2>
      <a:accent1>
        <a:srgbClr val="1A3260"/>
      </a:accent1>
      <a:accent2>
        <a:srgbClr val="4590B8"/>
      </a:accent2>
      <a:accent3>
        <a:srgbClr val="45CBE8"/>
      </a:accent3>
      <a:accent4>
        <a:srgbClr val="969FA7"/>
      </a:accent4>
      <a:accent5>
        <a:srgbClr val="A2C777"/>
      </a:accent5>
      <a:accent6>
        <a:srgbClr val="42955F"/>
      </a:accent6>
      <a:hlink>
        <a:srgbClr val="0000FF"/>
      </a:hlink>
      <a:folHlink>
        <a:srgbClr val="FF00FF"/>
      </a:folHlink>
    </a:clrScheme>
    <a:fontScheme name="Dividend">
      <a:majorFont>
        <a:latin typeface="Helvetica"/>
        <a:ea typeface="Helvetica"/>
        <a:cs typeface="Helvetica"/>
      </a:majorFont>
      <a:minorFont>
        <a:latin typeface="Calibri"/>
        <a:ea typeface="Calibri"/>
        <a:cs typeface="Calibri"/>
      </a:minorFont>
    </a:fontScheme>
    <a:fmtScheme name="Divide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ividend">
  <a:themeElements>
    <a:clrScheme name="Dividend">
      <a:dk1>
        <a:srgbClr val="000000"/>
      </a:dk1>
      <a:lt1>
        <a:srgbClr val="FFFFFF"/>
      </a:lt1>
      <a:dk2>
        <a:srgbClr val="A7A7A7"/>
      </a:dk2>
      <a:lt2>
        <a:srgbClr val="535353"/>
      </a:lt2>
      <a:accent1>
        <a:srgbClr val="1A3260"/>
      </a:accent1>
      <a:accent2>
        <a:srgbClr val="4590B8"/>
      </a:accent2>
      <a:accent3>
        <a:srgbClr val="45CBE8"/>
      </a:accent3>
      <a:accent4>
        <a:srgbClr val="969FA7"/>
      </a:accent4>
      <a:accent5>
        <a:srgbClr val="A2C777"/>
      </a:accent5>
      <a:accent6>
        <a:srgbClr val="42955F"/>
      </a:accent6>
      <a:hlink>
        <a:srgbClr val="0000FF"/>
      </a:hlink>
      <a:folHlink>
        <a:srgbClr val="FF00FF"/>
      </a:folHlink>
    </a:clrScheme>
    <a:fontScheme name="Dividend">
      <a:majorFont>
        <a:latin typeface="Helvetica"/>
        <a:ea typeface="Helvetica"/>
        <a:cs typeface="Helvetica"/>
      </a:majorFont>
      <a:minorFont>
        <a:latin typeface="Calibri"/>
        <a:ea typeface="Calibri"/>
        <a:cs typeface="Calibri"/>
      </a:minorFont>
    </a:fontScheme>
    <a:fmtScheme name="Divide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5000"/>
              </a:srgbClr>
            </a:outerShdw>
          </a:effectLst>
        </a:effectStyle>
        <a:effectStyle>
          <a:effectLst>
            <a:outerShdw blurRad="38100" dist="25400" dir="5400000" rotWithShape="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blurRad="38100" dist="25400" dir="5400000" rotWithShape="0">
            <a:srgbClr val="000000">
              <a:alpha val="5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10297</TotalTime>
  <Words>517</Words>
  <Application>Microsoft Macintosh PowerPoint</Application>
  <PresentationFormat>Widescreen</PresentationFormat>
  <Paragraphs>118</Paragraphs>
  <Slides>47</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Gill Sans MT</vt:lpstr>
      <vt:lpstr>Wingdings</vt:lpstr>
      <vt:lpstr>Dividend</vt:lpstr>
      <vt:lpstr>Shodan in the Atlantic</vt:lpstr>
      <vt:lpstr>Agenda</vt:lpstr>
      <vt:lpstr>Sunny Jamwal &amp; Grant Boudreau</vt:lpstr>
      <vt:lpstr>Shodan</vt:lpstr>
      <vt:lpstr>FTP - PORT 21 / Telnet - Port 23</vt:lpstr>
      <vt:lpstr>FTP - PORT 21 Nova Scotia</vt:lpstr>
      <vt:lpstr>Telnet - port 23 - pei</vt:lpstr>
      <vt:lpstr>Telnet - port 23 - pei</vt:lpstr>
      <vt:lpstr>FTP - port 21 - New Brunswick</vt:lpstr>
      <vt:lpstr>FTP - PORT 21 - New Brunswick</vt:lpstr>
      <vt:lpstr>FTP - PORT 21 - New Brunswick</vt:lpstr>
      <vt:lpstr>SSH – Port 22</vt:lpstr>
      <vt:lpstr>SMTP – Port 25</vt:lpstr>
      <vt:lpstr>SMTP – Port 25</vt:lpstr>
      <vt:lpstr>SMTP – Port 25</vt:lpstr>
      <vt:lpstr>SMTP – Port 25</vt:lpstr>
      <vt:lpstr>SMTP – Port 25</vt:lpstr>
      <vt:lpstr>DNS – Port 53</vt:lpstr>
      <vt:lpstr>HTTP – Port 80 / HTTPS – Port 443</vt:lpstr>
      <vt:lpstr>HTTP – Port 80 / HTTPS – Port 443 - New Brunswick</vt:lpstr>
      <vt:lpstr>HTTP – Port 80 / HTTPS – Port 443 - New Brunswick</vt:lpstr>
      <vt:lpstr>HTTP – Port 80 / HTTPS – Port 443 - New Brunswick</vt:lpstr>
      <vt:lpstr>HTTP – Port 80 / HTTPS – Port 443 - New Brunswick</vt:lpstr>
      <vt:lpstr>POP3 – Port 110</vt:lpstr>
      <vt:lpstr>IMAP – Port 143</vt:lpstr>
      <vt:lpstr>SNMP – Port 161</vt:lpstr>
      <vt:lpstr>SMB – Port 445</vt:lpstr>
      <vt:lpstr>RDP – Port 3389</vt:lpstr>
      <vt:lpstr>RDP – Port 3389</vt:lpstr>
      <vt:lpstr>RDP – Port 3389</vt:lpstr>
      <vt:lpstr>RDP – Port 3389</vt:lpstr>
      <vt:lpstr>Tomcat – Port 8080</vt:lpstr>
      <vt:lpstr>Tomcat – Port 8080</vt:lpstr>
      <vt:lpstr>Tomcat – Port 8080</vt:lpstr>
      <vt:lpstr>Tomcat – Port 8080</vt:lpstr>
      <vt:lpstr>Tomcat – Port 8080</vt:lpstr>
      <vt:lpstr>Tomcat – Port 8080</vt:lpstr>
      <vt:lpstr>Tomcat – Port 8080</vt:lpstr>
      <vt:lpstr>Windows 7 and 2008</vt:lpstr>
      <vt:lpstr>Linux kernel</vt:lpstr>
      <vt:lpstr>IOT Devices</vt:lpstr>
      <vt:lpstr>IOT Devices</vt:lpstr>
      <vt:lpstr>IOT Devices</vt:lpstr>
      <vt:lpstr>MySQL - NEW Brunswick</vt:lpstr>
      <vt:lpstr>MySQL - Nova Scotia</vt:lpstr>
      <vt:lpstr>Recommendations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Shodan in the Atlantic</dc:title>
  <cp:lastModifiedBy>Sunny Jamwal</cp:lastModifiedBy>
  <cp:revision>22</cp:revision>
  <dcterms:modified xsi:type="dcterms:W3CDTF">2019-11-04T14:37:22Z</dcterms:modified>
</cp:coreProperties>
</file>